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6" r:id="rId6"/>
    <p:sldId id="263" r:id="rId7"/>
    <p:sldId id="267" r:id="rId8"/>
    <p:sldId id="259" r:id="rId9"/>
    <p:sldId id="310" r:id="rId10"/>
    <p:sldId id="265" r:id="rId11"/>
    <p:sldId id="268" r:id="rId12"/>
    <p:sldId id="270" r:id="rId13"/>
    <p:sldId id="305" r:id="rId14"/>
    <p:sldId id="283" r:id="rId15"/>
    <p:sldId id="286" r:id="rId16"/>
    <p:sldId id="298" r:id="rId17"/>
    <p:sldId id="282" r:id="rId18"/>
    <p:sldId id="296" r:id="rId19"/>
    <p:sldId id="262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6F8"/>
    <a:srgbClr val="86D4DE"/>
    <a:srgbClr val="CAE9EE"/>
    <a:srgbClr val="DEF3F6"/>
    <a:srgbClr val="A8DAE2"/>
    <a:srgbClr val="156082"/>
    <a:srgbClr val="CEEDF2"/>
    <a:srgbClr val="99D8E3"/>
    <a:srgbClr val="80CFD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BAF4D-E6D3-4DAF-A34D-1AE9DAB9D61D}" v="1568" dt="2025-10-19T17:16:12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1"/>
    <p:restoredTop sz="94687"/>
  </p:normalViewPr>
  <p:slideViewPr>
    <p:cSldViewPr snapToGrid="0">
      <p:cViewPr varScale="1">
        <p:scale>
          <a:sx n="105" d="100"/>
          <a:sy n="105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3" d="100"/>
        <a:sy n="113" d="100"/>
      </p:scale>
      <p:origin x="0" y="-2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D0625-AE93-49C0-A41B-319D5FFB00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B84038-A845-4B18-997F-6D9C9F6E9DDC}">
      <dgm:prSet custT="1"/>
      <dgm:spPr>
        <a:solidFill>
          <a:schemeClr val="bg1">
            <a:lumMod val="9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chemeClr val="tx2">
                  <a:lumMod val="75000"/>
                  <a:lumOff val="25000"/>
                </a:schemeClr>
              </a:solidFill>
            </a:rPr>
            <a:t>Many patients turn  online to find knowledge and tools for self-management</a:t>
          </a:r>
          <a:r>
            <a:rPr lang="en-US" sz="2400" dirty="0"/>
            <a:t>.</a:t>
          </a:r>
        </a:p>
      </dgm:t>
    </dgm:pt>
    <dgm:pt modelId="{AE9A6AC9-6B48-497C-8332-A21FAE615669}" type="parTrans" cxnId="{24EFE4AE-0F48-4D57-AAB6-56437DE67AC1}">
      <dgm:prSet/>
      <dgm:spPr/>
      <dgm:t>
        <a:bodyPr/>
        <a:lstStyle/>
        <a:p>
          <a:endParaRPr lang="en-US"/>
        </a:p>
      </dgm:t>
    </dgm:pt>
    <dgm:pt modelId="{AA3C264D-0101-4800-A789-13256CE21025}" type="sibTrans" cxnId="{24EFE4AE-0F48-4D57-AAB6-56437DE67AC1}">
      <dgm:prSet/>
      <dgm:spPr/>
      <dgm:t>
        <a:bodyPr/>
        <a:lstStyle/>
        <a:p>
          <a:endParaRPr lang="en-US"/>
        </a:p>
      </dgm:t>
    </dgm:pt>
    <dgm:pt modelId="{C4114A60-069A-4321-B427-DA261C835951}">
      <dgm:prSet custT="1"/>
      <dgm:spPr>
        <a:solidFill>
          <a:srgbClr val="E4E4E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</a:pPr>
          <a:r>
            <a:rPr lang="en-GB" sz="2400" dirty="0">
              <a:solidFill>
                <a:schemeClr val="tx2">
                  <a:lumMod val="75000"/>
                  <a:lumOff val="25000"/>
                </a:schemeClr>
              </a:solidFill>
            </a:rPr>
            <a:t>There is limited knowledge about what survivors perceive as relevant in content, structure and delivery of digital support. </a:t>
          </a:r>
          <a:endParaRPr lang="en-US" sz="2400" dirty="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6B88AB17-0CC9-4515-9656-9BE87E6B5DC0}" type="parTrans" cxnId="{B585C1B0-C64A-4A03-920D-3BBCD975DBD6}">
      <dgm:prSet/>
      <dgm:spPr/>
      <dgm:t>
        <a:bodyPr/>
        <a:lstStyle/>
        <a:p>
          <a:endParaRPr lang="en-US"/>
        </a:p>
      </dgm:t>
    </dgm:pt>
    <dgm:pt modelId="{D0BCC63B-8ADE-45BC-8512-62D9D30EACBC}" type="sibTrans" cxnId="{B585C1B0-C64A-4A03-920D-3BBCD975DBD6}">
      <dgm:prSet/>
      <dgm:spPr/>
      <dgm:t>
        <a:bodyPr/>
        <a:lstStyle/>
        <a:p>
          <a:endParaRPr lang="en-US"/>
        </a:p>
      </dgm:t>
    </dgm:pt>
    <dgm:pt modelId="{C44B2501-5170-4BB7-8D0F-C4784DCCA23C}">
      <dgm:prSet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chemeClr val="tx2">
                  <a:lumMod val="75000"/>
                  <a:lumOff val="25000"/>
                </a:schemeClr>
              </a:solidFill>
            </a:rPr>
            <a:t>Broader initiatives to address post-cardiac arrest care are still lacking</a:t>
          </a:r>
          <a:r>
            <a:rPr lang="en-GB" sz="2400" dirty="0">
              <a:solidFill>
                <a:schemeClr val="tx2">
                  <a:lumMod val="75000"/>
                  <a:lumOff val="25000"/>
                </a:schemeClr>
              </a:solidFill>
            </a:rPr>
            <a:t>.</a:t>
          </a:r>
          <a:endParaRPr lang="en-US" sz="2400" dirty="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D919ACE2-FEA7-4287-BDE3-13CDD6D77733}" type="parTrans" cxnId="{31FDE7F8-4E72-42C3-B331-B0D9B91388F4}">
      <dgm:prSet/>
      <dgm:spPr/>
      <dgm:t>
        <a:bodyPr/>
        <a:lstStyle/>
        <a:p>
          <a:endParaRPr lang="en-US"/>
        </a:p>
      </dgm:t>
    </dgm:pt>
    <dgm:pt modelId="{865E31D7-6454-47A5-B680-BC922D1C6E7D}" type="sibTrans" cxnId="{31FDE7F8-4E72-42C3-B331-B0D9B91388F4}">
      <dgm:prSet/>
      <dgm:spPr/>
      <dgm:t>
        <a:bodyPr/>
        <a:lstStyle/>
        <a:p>
          <a:endParaRPr lang="en-US"/>
        </a:p>
      </dgm:t>
    </dgm:pt>
    <dgm:pt modelId="{167E8178-3FBF-4EDC-B27D-4065339543A2}" type="pres">
      <dgm:prSet presAssocID="{D6DD0625-AE93-49C0-A41B-319D5FFB00E6}" presName="root" presStyleCnt="0">
        <dgm:presLayoutVars>
          <dgm:dir/>
          <dgm:resizeHandles val="exact"/>
        </dgm:presLayoutVars>
      </dgm:prSet>
      <dgm:spPr/>
    </dgm:pt>
    <dgm:pt modelId="{500E620C-B3C6-486A-A1BC-2E34C06C8024}" type="pres">
      <dgm:prSet presAssocID="{35B84038-A845-4B18-997F-6D9C9F6E9DDC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E7A42C2-457A-4729-87CC-8AAABA1A5F5F}" type="pres">
      <dgm:prSet presAssocID="{35B84038-A845-4B18-997F-6D9C9F6E9DDC}" presName="bgRect" presStyleLbl="bgShp" presStyleIdx="0" presStyleCnt="3"/>
      <dgm:spPr>
        <a:solidFill>
          <a:schemeClr val="bg1">
            <a:lumMod val="95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404181E-E556-4947-9CD8-FE75B7758581}" type="pres">
      <dgm:prSet presAssocID="{35B84038-A845-4B18-997F-6D9C9F6E9D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 descr="Kugghjul"/>
        </a:ext>
      </dgm:extLst>
    </dgm:pt>
    <dgm:pt modelId="{832A4D0D-F03F-4327-9E79-C9B9BE6AEDD3}" type="pres">
      <dgm:prSet presAssocID="{35B84038-A845-4B18-997F-6D9C9F6E9DDC}" presName="spaceRec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F35D09D-D274-4DF1-80EF-07A7B279CA21}" type="pres">
      <dgm:prSet presAssocID="{35B84038-A845-4B18-997F-6D9C9F6E9DDC}" presName="parTx" presStyleLbl="revTx" presStyleIdx="0" presStyleCnt="3">
        <dgm:presLayoutVars>
          <dgm:chMax val="0"/>
          <dgm:chPref val="0"/>
        </dgm:presLayoutVars>
      </dgm:prSet>
      <dgm:spPr/>
    </dgm:pt>
    <dgm:pt modelId="{9C677D75-32AB-49F6-8B09-256CEDC7C299}" type="pres">
      <dgm:prSet presAssocID="{AA3C264D-0101-4800-A789-13256CE21025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A7BDE8F-BFC6-4274-8EC4-C1A4F73F1289}" type="pres">
      <dgm:prSet presAssocID="{C4114A60-069A-4321-B427-DA261C835951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ABA4557-8078-4932-8335-5B147D65C0D6}" type="pres">
      <dgm:prSet presAssocID="{C4114A60-069A-4321-B427-DA261C835951}" presName="bgRect" presStyleLbl="bgShp" presStyleIdx="1" presStyleCnt="3"/>
      <dgm:spPr>
        <a:solidFill>
          <a:srgbClr val="E4E4E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B949064D-ECA9-456E-B91E-00E5DE0533C2}" type="pres">
      <dgm:prSet presAssocID="{C4114A60-069A-4321-B427-DA261C835951}" presName="iconRect" presStyleLbl="node1" presStyleIdx="1" presStyleCnt="3" custScaleX="116646" custScaleY="114960" custLinFactY="-100000" custLinFactNeighborX="3088" custLinFactNeighborY="-121141"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B8689A3A-8E5A-41F0-A583-1594D8314F7B}" type="pres">
      <dgm:prSet presAssocID="{C4114A60-069A-4321-B427-DA261C835951}" presName="spaceRec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957D046-BA76-4B11-BF33-B9D23A2BBAAB}" type="pres">
      <dgm:prSet presAssocID="{C4114A60-069A-4321-B427-DA261C835951}" presName="parTx" presStyleLbl="revTx" presStyleIdx="1" presStyleCnt="3">
        <dgm:presLayoutVars>
          <dgm:chMax val="0"/>
          <dgm:chPref val="0"/>
        </dgm:presLayoutVars>
      </dgm:prSet>
      <dgm:spPr/>
    </dgm:pt>
    <dgm:pt modelId="{9AB6CC9D-3814-41FE-A022-8D0075F85C70}" type="pres">
      <dgm:prSet presAssocID="{D0BCC63B-8ADE-45BC-8512-62D9D30EACBC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5FB92E4-7944-437D-8963-0BC4B5367A95}" type="pres">
      <dgm:prSet presAssocID="{C44B2501-5170-4BB7-8D0F-C4784DCCA23C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C0152F8-E280-4F03-BA0C-902022FA1E12}" type="pres">
      <dgm:prSet presAssocID="{C44B2501-5170-4BB7-8D0F-C4784DCCA23C}" presName="bgRect" presStyleLbl="bgShp" presStyleIdx="2" presStyleCnt="3"/>
      <dgm:spPr>
        <a:solidFill>
          <a:schemeClr val="bg1">
            <a:lumMod val="8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AC58972E-1E7F-41B4-A53A-92E1CDDC8CA2}" type="pres">
      <dgm:prSet presAssocID="{C44B2501-5170-4BB7-8D0F-C4784DCCA23C}" presName="iconRect" presStyleLbl="node1" presStyleIdx="2" presStyleCnt="3" custScaleX="111655" custScaleY="113442" custLinFactNeighborX="9620" custLinFactNeighborY="-31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85CA5C9A-E2F7-4101-93BF-BDFE6EE0098F}" type="pres">
      <dgm:prSet presAssocID="{C44B2501-5170-4BB7-8D0F-C4784DCCA23C}" presName="spaceRec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7F31EA0-A961-4E7A-8666-51001011D5FB}" type="pres">
      <dgm:prSet presAssocID="{C44B2501-5170-4BB7-8D0F-C4784DCCA23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8818F03-3EEA-4D38-8E1F-012DA9B1A0D1}" type="presOf" srcId="{C44B2501-5170-4BB7-8D0F-C4784DCCA23C}" destId="{07F31EA0-A961-4E7A-8666-51001011D5FB}" srcOrd="0" destOrd="0" presId="urn:microsoft.com/office/officeart/2018/2/layout/IconVerticalSolidList"/>
    <dgm:cxn modelId="{7DB2B927-F834-4F37-92BD-8886E9A865C3}" type="presOf" srcId="{D6DD0625-AE93-49C0-A41B-319D5FFB00E6}" destId="{167E8178-3FBF-4EDC-B27D-4065339543A2}" srcOrd="0" destOrd="0" presId="urn:microsoft.com/office/officeart/2018/2/layout/IconVerticalSolidList"/>
    <dgm:cxn modelId="{53EB6D8E-6B87-4B38-A168-DB75FB52C519}" type="presOf" srcId="{C4114A60-069A-4321-B427-DA261C835951}" destId="{0957D046-BA76-4B11-BF33-B9D23A2BBAAB}" srcOrd="0" destOrd="0" presId="urn:microsoft.com/office/officeart/2018/2/layout/IconVerticalSolidList"/>
    <dgm:cxn modelId="{24EFE4AE-0F48-4D57-AAB6-56437DE67AC1}" srcId="{D6DD0625-AE93-49C0-A41B-319D5FFB00E6}" destId="{35B84038-A845-4B18-997F-6D9C9F6E9DDC}" srcOrd="0" destOrd="0" parTransId="{AE9A6AC9-6B48-497C-8332-A21FAE615669}" sibTransId="{AA3C264D-0101-4800-A789-13256CE21025}"/>
    <dgm:cxn modelId="{B585C1B0-C64A-4A03-920D-3BBCD975DBD6}" srcId="{D6DD0625-AE93-49C0-A41B-319D5FFB00E6}" destId="{C4114A60-069A-4321-B427-DA261C835951}" srcOrd="1" destOrd="0" parTransId="{6B88AB17-0CC9-4515-9656-9BE87E6B5DC0}" sibTransId="{D0BCC63B-8ADE-45BC-8512-62D9D30EACBC}"/>
    <dgm:cxn modelId="{3A65CBF7-06B6-4D10-B00C-26CB7E988B7C}" type="presOf" srcId="{35B84038-A845-4B18-997F-6D9C9F6E9DDC}" destId="{AF35D09D-D274-4DF1-80EF-07A7B279CA21}" srcOrd="0" destOrd="0" presId="urn:microsoft.com/office/officeart/2018/2/layout/IconVerticalSolidList"/>
    <dgm:cxn modelId="{31FDE7F8-4E72-42C3-B331-B0D9B91388F4}" srcId="{D6DD0625-AE93-49C0-A41B-319D5FFB00E6}" destId="{C44B2501-5170-4BB7-8D0F-C4784DCCA23C}" srcOrd="2" destOrd="0" parTransId="{D919ACE2-FEA7-4287-BDE3-13CDD6D77733}" sibTransId="{865E31D7-6454-47A5-B680-BC922D1C6E7D}"/>
    <dgm:cxn modelId="{C8718FE6-9C59-48DE-A168-C06FD3C80647}" type="presParOf" srcId="{167E8178-3FBF-4EDC-B27D-4065339543A2}" destId="{500E620C-B3C6-486A-A1BC-2E34C06C8024}" srcOrd="0" destOrd="0" presId="urn:microsoft.com/office/officeart/2018/2/layout/IconVerticalSolidList"/>
    <dgm:cxn modelId="{DE39EB2E-BC41-44F6-BBE0-B5100209F2BD}" type="presParOf" srcId="{500E620C-B3C6-486A-A1BC-2E34C06C8024}" destId="{1E7A42C2-457A-4729-87CC-8AAABA1A5F5F}" srcOrd="0" destOrd="0" presId="urn:microsoft.com/office/officeart/2018/2/layout/IconVerticalSolidList"/>
    <dgm:cxn modelId="{5E335ABF-149B-40FA-9619-BAC86B174BF4}" type="presParOf" srcId="{500E620C-B3C6-486A-A1BC-2E34C06C8024}" destId="{1404181E-E556-4947-9CD8-FE75B7758581}" srcOrd="1" destOrd="0" presId="urn:microsoft.com/office/officeart/2018/2/layout/IconVerticalSolidList"/>
    <dgm:cxn modelId="{DAB0C3DD-EDA3-4EF0-983A-38B07B20932B}" type="presParOf" srcId="{500E620C-B3C6-486A-A1BC-2E34C06C8024}" destId="{832A4D0D-F03F-4327-9E79-C9B9BE6AEDD3}" srcOrd="2" destOrd="0" presId="urn:microsoft.com/office/officeart/2018/2/layout/IconVerticalSolidList"/>
    <dgm:cxn modelId="{5D938AA9-D86E-42A7-A492-1753F4433CCE}" type="presParOf" srcId="{500E620C-B3C6-486A-A1BC-2E34C06C8024}" destId="{AF35D09D-D274-4DF1-80EF-07A7B279CA21}" srcOrd="3" destOrd="0" presId="urn:microsoft.com/office/officeart/2018/2/layout/IconVerticalSolidList"/>
    <dgm:cxn modelId="{A4053564-41FB-454D-A05C-4D756700805D}" type="presParOf" srcId="{167E8178-3FBF-4EDC-B27D-4065339543A2}" destId="{9C677D75-32AB-49F6-8B09-256CEDC7C299}" srcOrd="1" destOrd="0" presId="urn:microsoft.com/office/officeart/2018/2/layout/IconVerticalSolidList"/>
    <dgm:cxn modelId="{BF12F9DE-A96C-4715-A738-BBC2003E424B}" type="presParOf" srcId="{167E8178-3FBF-4EDC-B27D-4065339543A2}" destId="{9A7BDE8F-BFC6-4274-8EC4-C1A4F73F1289}" srcOrd="2" destOrd="0" presId="urn:microsoft.com/office/officeart/2018/2/layout/IconVerticalSolidList"/>
    <dgm:cxn modelId="{7F6F41D9-D9DB-4FA0-9DEE-BADBF51BC789}" type="presParOf" srcId="{9A7BDE8F-BFC6-4274-8EC4-C1A4F73F1289}" destId="{6ABA4557-8078-4932-8335-5B147D65C0D6}" srcOrd="0" destOrd="0" presId="urn:microsoft.com/office/officeart/2018/2/layout/IconVerticalSolidList"/>
    <dgm:cxn modelId="{EB382589-E068-4BCD-B3A8-CCC4B91DF7AD}" type="presParOf" srcId="{9A7BDE8F-BFC6-4274-8EC4-C1A4F73F1289}" destId="{B949064D-ECA9-456E-B91E-00E5DE0533C2}" srcOrd="1" destOrd="0" presId="urn:microsoft.com/office/officeart/2018/2/layout/IconVerticalSolidList"/>
    <dgm:cxn modelId="{BCD0C6D7-06E3-4928-BA86-BD1D365A323D}" type="presParOf" srcId="{9A7BDE8F-BFC6-4274-8EC4-C1A4F73F1289}" destId="{B8689A3A-8E5A-41F0-A583-1594D8314F7B}" srcOrd="2" destOrd="0" presId="urn:microsoft.com/office/officeart/2018/2/layout/IconVerticalSolidList"/>
    <dgm:cxn modelId="{22A774EF-01F2-4EF8-9581-D4C80EAC42EB}" type="presParOf" srcId="{9A7BDE8F-BFC6-4274-8EC4-C1A4F73F1289}" destId="{0957D046-BA76-4B11-BF33-B9D23A2BBAAB}" srcOrd="3" destOrd="0" presId="urn:microsoft.com/office/officeart/2018/2/layout/IconVerticalSolidList"/>
    <dgm:cxn modelId="{85EAA674-A0B8-4481-9904-D0892C106658}" type="presParOf" srcId="{167E8178-3FBF-4EDC-B27D-4065339543A2}" destId="{9AB6CC9D-3814-41FE-A022-8D0075F85C70}" srcOrd="3" destOrd="0" presId="urn:microsoft.com/office/officeart/2018/2/layout/IconVerticalSolidList"/>
    <dgm:cxn modelId="{C7BD08FA-61D6-4820-88A4-AEEE71F774B6}" type="presParOf" srcId="{167E8178-3FBF-4EDC-B27D-4065339543A2}" destId="{A5FB92E4-7944-437D-8963-0BC4B5367A95}" srcOrd="4" destOrd="0" presId="urn:microsoft.com/office/officeart/2018/2/layout/IconVerticalSolidList"/>
    <dgm:cxn modelId="{99BA1A18-0969-4393-A63E-E5849C166EF0}" type="presParOf" srcId="{A5FB92E4-7944-437D-8963-0BC4B5367A95}" destId="{0C0152F8-E280-4F03-BA0C-902022FA1E12}" srcOrd="0" destOrd="0" presId="urn:microsoft.com/office/officeart/2018/2/layout/IconVerticalSolidList"/>
    <dgm:cxn modelId="{C91A50CE-FEAB-474C-8A21-00FFC950AFC7}" type="presParOf" srcId="{A5FB92E4-7944-437D-8963-0BC4B5367A95}" destId="{AC58972E-1E7F-41B4-A53A-92E1CDDC8CA2}" srcOrd="1" destOrd="0" presId="urn:microsoft.com/office/officeart/2018/2/layout/IconVerticalSolidList"/>
    <dgm:cxn modelId="{26C14415-0E82-4A3A-A807-3AEEF040241F}" type="presParOf" srcId="{A5FB92E4-7944-437D-8963-0BC4B5367A95}" destId="{85CA5C9A-E2F7-4101-93BF-BDFE6EE0098F}" srcOrd="2" destOrd="0" presId="urn:microsoft.com/office/officeart/2018/2/layout/IconVerticalSolidList"/>
    <dgm:cxn modelId="{DB149029-3061-4BD7-88FE-209A12618EF0}" type="presParOf" srcId="{A5FB92E4-7944-437D-8963-0BC4B5367A95}" destId="{07F31EA0-A961-4E7A-8666-51001011D5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4D390-9AE5-4A20-8CCE-629659911BA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9A3FFF-0C7D-440A-9147-57A827DFBC5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tx2">
                  <a:lumMod val="90000"/>
                  <a:lumOff val="10000"/>
                </a:schemeClr>
              </a:solidFill>
            </a:rPr>
            <a:t>Four </a:t>
          </a:r>
          <a:r>
            <a:rPr lang="en-US" sz="2800" dirty="0" err="1">
              <a:solidFill>
                <a:schemeClr val="tx2">
                  <a:lumMod val="90000"/>
                  <a:lumOff val="10000"/>
                </a:schemeClr>
              </a:solidFill>
            </a:rPr>
            <a:t>semistructed</a:t>
          </a:r>
          <a:r>
            <a:rPr lang="en-US" sz="2800" dirty="0">
              <a:solidFill>
                <a:schemeClr val="tx2">
                  <a:lumMod val="90000"/>
                  <a:lumOff val="10000"/>
                </a:schemeClr>
              </a:solidFill>
            </a:rPr>
            <a:t> focus group interviews                       (17 participants) and 3 individual interviews.</a:t>
          </a:r>
        </a:p>
      </dgm:t>
    </dgm:pt>
    <dgm:pt modelId="{E68F9027-434A-4C3B-B57D-CC94F98F8D8E}" type="parTrans" cxnId="{14BE53CF-F95E-46B3-92FB-DAE0AE6A4798}">
      <dgm:prSet/>
      <dgm:spPr/>
      <dgm:t>
        <a:bodyPr/>
        <a:lstStyle/>
        <a:p>
          <a:endParaRPr lang="en-US"/>
        </a:p>
      </dgm:t>
    </dgm:pt>
    <dgm:pt modelId="{FBE0892C-3A98-4751-8657-171F62AE153E}" type="sibTrans" cxnId="{14BE53CF-F95E-46B3-92FB-DAE0AE6A4798}">
      <dgm:prSet/>
      <dgm:spPr/>
      <dgm:t>
        <a:bodyPr/>
        <a:lstStyle/>
        <a:p>
          <a:endParaRPr lang="en-US"/>
        </a:p>
      </dgm:t>
    </dgm:pt>
    <dgm:pt modelId="{613207E9-2540-452C-B57C-364FAF580EB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tx2">
                  <a:lumMod val="90000"/>
                  <a:lumOff val="10000"/>
                </a:schemeClr>
              </a:solidFill>
            </a:rPr>
            <a:t>Participants were encouraged to speak freely, share experiences in their own words, and </a:t>
          </a:r>
          <a:r>
            <a:rPr lang="en-US" sz="2800" dirty="0" err="1">
              <a:solidFill>
                <a:schemeClr val="tx2">
                  <a:lumMod val="90000"/>
                  <a:lumOff val="10000"/>
                </a:schemeClr>
              </a:solidFill>
            </a:rPr>
            <a:t>emphasise</a:t>
          </a:r>
          <a:r>
            <a:rPr lang="en-US" sz="2800" dirty="0">
              <a:solidFill>
                <a:schemeClr val="tx2">
                  <a:lumMod val="90000"/>
                  <a:lumOff val="10000"/>
                </a:schemeClr>
              </a:solidFill>
            </a:rPr>
            <a:t> aspects they considered important. </a:t>
          </a:r>
        </a:p>
      </dgm:t>
    </dgm:pt>
    <dgm:pt modelId="{B5C20FAB-3B5E-481B-8EC4-CEC313647685}" type="parTrans" cxnId="{17F66692-D52A-4760-ABFE-95C85F810A8D}">
      <dgm:prSet/>
      <dgm:spPr/>
      <dgm:t>
        <a:bodyPr/>
        <a:lstStyle/>
        <a:p>
          <a:endParaRPr lang="en-US"/>
        </a:p>
      </dgm:t>
    </dgm:pt>
    <dgm:pt modelId="{E5840235-6168-4059-98D5-CCEA7F3728CC}" type="sibTrans" cxnId="{17F66692-D52A-4760-ABFE-95C85F810A8D}">
      <dgm:prSet/>
      <dgm:spPr/>
      <dgm:t>
        <a:bodyPr/>
        <a:lstStyle/>
        <a:p>
          <a:endParaRPr lang="en-US"/>
        </a:p>
      </dgm:t>
    </dgm:pt>
    <dgm:pt modelId="{0AF89463-A182-4A16-B514-E6507EF93BA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tx2">
                  <a:lumMod val="90000"/>
                  <a:lumOff val="10000"/>
                </a:schemeClr>
              </a:solidFill>
            </a:rPr>
            <a:t>The focus group interviews 6-113 minutes; the individual 27-44 minutes. </a:t>
          </a:r>
        </a:p>
      </dgm:t>
    </dgm:pt>
    <dgm:pt modelId="{D866CF67-0ED9-45C2-B5DE-154FDC09498B}" type="parTrans" cxnId="{2F417B74-766C-4876-88FB-03E770A520B9}">
      <dgm:prSet/>
      <dgm:spPr/>
      <dgm:t>
        <a:bodyPr/>
        <a:lstStyle/>
        <a:p>
          <a:endParaRPr lang="en-US"/>
        </a:p>
      </dgm:t>
    </dgm:pt>
    <dgm:pt modelId="{1CC6B30F-1E56-488A-A060-11AF62835503}" type="sibTrans" cxnId="{2F417B74-766C-4876-88FB-03E770A520B9}">
      <dgm:prSet/>
      <dgm:spPr/>
      <dgm:t>
        <a:bodyPr/>
        <a:lstStyle/>
        <a:p>
          <a:endParaRPr lang="en-US"/>
        </a:p>
      </dgm:t>
    </dgm:pt>
    <dgm:pt modelId="{5CA6D190-03D1-4201-9958-2A842AA938F0}" type="pres">
      <dgm:prSet presAssocID="{8E64D390-9AE5-4A20-8CCE-629659911BAB}" presName="root" presStyleCnt="0">
        <dgm:presLayoutVars>
          <dgm:dir/>
          <dgm:resizeHandles val="exact"/>
        </dgm:presLayoutVars>
      </dgm:prSet>
      <dgm:spPr/>
    </dgm:pt>
    <dgm:pt modelId="{A5C2C932-72EB-49E9-A4A0-359FADF514F6}" type="pres">
      <dgm:prSet presAssocID="{169A3FFF-0C7D-440A-9147-57A827DFBC53}" presName="compNode" presStyleCnt="0"/>
      <dgm:spPr/>
    </dgm:pt>
    <dgm:pt modelId="{53639568-5F5B-477A-AF9D-BFCB3C22A15F}" type="pres">
      <dgm:prSet presAssocID="{169A3FFF-0C7D-440A-9147-57A827DFBC53}" presName="bgRect" presStyleLbl="bgShp" presStyleIdx="0" presStyleCnt="3"/>
      <dgm:spPr>
        <a:solidFill>
          <a:schemeClr val="bg1">
            <a:lumMod val="9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</dgm:pt>
    <dgm:pt modelId="{3EB38BDE-5374-46A8-81E6-E4FBE18D292A}" type="pres">
      <dgm:prSet presAssocID="{169A3FFF-0C7D-440A-9147-57A827DFBC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Användare"/>
        </a:ext>
      </dgm:extLst>
    </dgm:pt>
    <dgm:pt modelId="{0D41A77A-F053-4629-8BE4-B9E9237D034F}" type="pres">
      <dgm:prSet presAssocID="{169A3FFF-0C7D-440A-9147-57A827DFBC53}" presName="spaceRect" presStyleCnt="0"/>
      <dgm:spPr/>
    </dgm:pt>
    <dgm:pt modelId="{FB4BB471-8812-4CCD-AAF6-7AD4736CD23B}" type="pres">
      <dgm:prSet presAssocID="{169A3FFF-0C7D-440A-9147-57A827DFBC53}" presName="parTx" presStyleLbl="revTx" presStyleIdx="0" presStyleCnt="3">
        <dgm:presLayoutVars>
          <dgm:chMax val="0"/>
          <dgm:chPref val="0"/>
        </dgm:presLayoutVars>
      </dgm:prSet>
      <dgm:spPr/>
    </dgm:pt>
    <dgm:pt modelId="{3FC8CF7F-C121-4476-89C6-860D4507C210}" type="pres">
      <dgm:prSet presAssocID="{FBE0892C-3A98-4751-8657-171F62AE153E}" presName="sibTrans" presStyleCnt="0"/>
      <dgm:spPr/>
    </dgm:pt>
    <dgm:pt modelId="{D6664577-7DA8-4FA3-A432-414042AB4A60}" type="pres">
      <dgm:prSet presAssocID="{613207E9-2540-452C-B57C-364FAF580EBA}" presName="compNode" presStyleCnt="0"/>
      <dgm:spPr/>
    </dgm:pt>
    <dgm:pt modelId="{A42951BA-6CAD-4080-85A7-49FF00CADB6E}" type="pres">
      <dgm:prSet presAssocID="{613207E9-2540-452C-B57C-364FAF580EBA}" presName="bgRect" presStyleLbl="bgShp" presStyleIdx="1" presStyleCnt="3"/>
      <dgm:spPr>
        <a:solidFill>
          <a:schemeClr val="bg1">
            <a:lumMod val="9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6B46BBA-4B75-48D6-BE64-0D3682DCE7D4}" type="pres">
      <dgm:prSet presAssocID="{613207E9-2540-452C-B57C-364FAF580E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Sign Language"/>
        </a:ext>
      </dgm:extLst>
    </dgm:pt>
    <dgm:pt modelId="{FB6E776E-F473-4119-8816-16AC9F298D7E}" type="pres">
      <dgm:prSet presAssocID="{613207E9-2540-452C-B57C-364FAF580EBA}" presName="spaceRect" presStyleCnt="0"/>
      <dgm:spPr/>
    </dgm:pt>
    <dgm:pt modelId="{8D760AA4-2732-4685-ACB9-86DD9F4C85F7}" type="pres">
      <dgm:prSet presAssocID="{613207E9-2540-452C-B57C-364FAF580EBA}" presName="parTx" presStyleLbl="revTx" presStyleIdx="1" presStyleCnt="3">
        <dgm:presLayoutVars>
          <dgm:chMax val="0"/>
          <dgm:chPref val="0"/>
        </dgm:presLayoutVars>
      </dgm:prSet>
      <dgm:spPr/>
    </dgm:pt>
    <dgm:pt modelId="{D3919A81-7C66-4B0F-945B-31207F902118}" type="pres">
      <dgm:prSet presAssocID="{E5840235-6168-4059-98D5-CCEA7F3728CC}" presName="sibTrans" presStyleCnt="0"/>
      <dgm:spPr/>
    </dgm:pt>
    <dgm:pt modelId="{E5EDB6FD-42C4-4FB5-B337-AB362F8C58C4}" type="pres">
      <dgm:prSet presAssocID="{0AF89463-A182-4A16-B514-E6507EF93BAF}" presName="compNode" presStyleCnt="0"/>
      <dgm:spPr/>
    </dgm:pt>
    <dgm:pt modelId="{E5E4D03B-6553-47B4-AD21-CC0555E8309C}" type="pres">
      <dgm:prSet presAssocID="{0AF89463-A182-4A16-B514-E6507EF93BAF}" presName="bgRect" presStyleLbl="bgShp" presStyleIdx="2" presStyleCnt="3"/>
      <dgm:spPr>
        <a:solidFill>
          <a:schemeClr val="bg1">
            <a:lumMod val="9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71C0BCF-30B4-4C6F-ABC2-2DE0687CF150}" type="pres">
      <dgm:prSet presAssocID="{0AF89463-A182-4A16-B514-E6507EF93BA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Tidtagarur"/>
        </a:ext>
      </dgm:extLst>
    </dgm:pt>
    <dgm:pt modelId="{C7676141-F97E-404E-81E1-6A9627739170}" type="pres">
      <dgm:prSet presAssocID="{0AF89463-A182-4A16-B514-E6507EF93BAF}" presName="spaceRect" presStyleCnt="0"/>
      <dgm:spPr/>
    </dgm:pt>
    <dgm:pt modelId="{BA3BD1F4-9294-43BF-8290-383BE374BF49}" type="pres">
      <dgm:prSet presAssocID="{0AF89463-A182-4A16-B514-E6507EF93BA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B8DA01B-1B9D-4FB5-A574-A407CEF74B39}" type="presOf" srcId="{0AF89463-A182-4A16-B514-E6507EF93BAF}" destId="{BA3BD1F4-9294-43BF-8290-383BE374BF49}" srcOrd="0" destOrd="0" presId="urn:microsoft.com/office/officeart/2018/2/layout/IconVerticalSolidList"/>
    <dgm:cxn modelId="{A4EB1C4B-66BF-44E2-BC21-612DB20C2BC2}" type="presOf" srcId="{613207E9-2540-452C-B57C-364FAF580EBA}" destId="{8D760AA4-2732-4685-ACB9-86DD9F4C85F7}" srcOrd="0" destOrd="0" presId="urn:microsoft.com/office/officeart/2018/2/layout/IconVerticalSolidList"/>
    <dgm:cxn modelId="{2F417B74-766C-4876-88FB-03E770A520B9}" srcId="{8E64D390-9AE5-4A20-8CCE-629659911BAB}" destId="{0AF89463-A182-4A16-B514-E6507EF93BAF}" srcOrd="2" destOrd="0" parTransId="{D866CF67-0ED9-45C2-B5DE-154FDC09498B}" sibTransId="{1CC6B30F-1E56-488A-A060-11AF62835503}"/>
    <dgm:cxn modelId="{7DADEA89-ACAC-4BF8-9ED1-3BBC2B31624F}" type="presOf" srcId="{169A3FFF-0C7D-440A-9147-57A827DFBC53}" destId="{FB4BB471-8812-4CCD-AAF6-7AD4736CD23B}" srcOrd="0" destOrd="0" presId="urn:microsoft.com/office/officeart/2018/2/layout/IconVerticalSolidList"/>
    <dgm:cxn modelId="{17F66692-D52A-4760-ABFE-95C85F810A8D}" srcId="{8E64D390-9AE5-4A20-8CCE-629659911BAB}" destId="{613207E9-2540-452C-B57C-364FAF580EBA}" srcOrd="1" destOrd="0" parTransId="{B5C20FAB-3B5E-481B-8EC4-CEC313647685}" sibTransId="{E5840235-6168-4059-98D5-CCEA7F3728CC}"/>
    <dgm:cxn modelId="{91E8F79D-504E-40E0-B292-E774E05BA1FA}" type="presOf" srcId="{8E64D390-9AE5-4A20-8CCE-629659911BAB}" destId="{5CA6D190-03D1-4201-9958-2A842AA938F0}" srcOrd="0" destOrd="0" presId="urn:microsoft.com/office/officeart/2018/2/layout/IconVerticalSolidList"/>
    <dgm:cxn modelId="{14BE53CF-F95E-46B3-92FB-DAE0AE6A4798}" srcId="{8E64D390-9AE5-4A20-8CCE-629659911BAB}" destId="{169A3FFF-0C7D-440A-9147-57A827DFBC53}" srcOrd="0" destOrd="0" parTransId="{E68F9027-434A-4C3B-B57D-CC94F98F8D8E}" sibTransId="{FBE0892C-3A98-4751-8657-171F62AE153E}"/>
    <dgm:cxn modelId="{91F7C3A9-4F30-43C3-B4C5-13BD520091BE}" type="presParOf" srcId="{5CA6D190-03D1-4201-9958-2A842AA938F0}" destId="{A5C2C932-72EB-49E9-A4A0-359FADF514F6}" srcOrd="0" destOrd="0" presId="urn:microsoft.com/office/officeart/2018/2/layout/IconVerticalSolidList"/>
    <dgm:cxn modelId="{D6CF3247-643F-4D06-8AF9-EFCD29BC41DE}" type="presParOf" srcId="{A5C2C932-72EB-49E9-A4A0-359FADF514F6}" destId="{53639568-5F5B-477A-AF9D-BFCB3C22A15F}" srcOrd="0" destOrd="0" presId="urn:microsoft.com/office/officeart/2018/2/layout/IconVerticalSolidList"/>
    <dgm:cxn modelId="{81FF7557-E213-4687-9735-D149403EF81D}" type="presParOf" srcId="{A5C2C932-72EB-49E9-A4A0-359FADF514F6}" destId="{3EB38BDE-5374-46A8-81E6-E4FBE18D292A}" srcOrd="1" destOrd="0" presId="urn:microsoft.com/office/officeart/2018/2/layout/IconVerticalSolidList"/>
    <dgm:cxn modelId="{93096734-371C-4FEE-B611-AFE0B5471D9D}" type="presParOf" srcId="{A5C2C932-72EB-49E9-A4A0-359FADF514F6}" destId="{0D41A77A-F053-4629-8BE4-B9E9237D034F}" srcOrd="2" destOrd="0" presId="urn:microsoft.com/office/officeart/2018/2/layout/IconVerticalSolidList"/>
    <dgm:cxn modelId="{FD1E984F-24F9-4993-A59E-B22F8629A5AD}" type="presParOf" srcId="{A5C2C932-72EB-49E9-A4A0-359FADF514F6}" destId="{FB4BB471-8812-4CCD-AAF6-7AD4736CD23B}" srcOrd="3" destOrd="0" presId="urn:microsoft.com/office/officeart/2018/2/layout/IconVerticalSolidList"/>
    <dgm:cxn modelId="{AD9A9C5E-B49B-4DBB-BD18-F2D9A5AA5B36}" type="presParOf" srcId="{5CA6D190-03D1-4201-9958-2A842AA938F0}" destId="{3FC8CF7F-C121-4476-89C6-860D4507C210}" srcOrd="1" destOrd="0" presId="urn:microsoft.com/office/officeart/2018/2/layout/IconVerticalSolidList"/>
    <dgm:cxn modelId="{66DFC6D8-8251-45C5-A46B-CF99985D5779}" type="presParOf" srcId="{5CA6D190-03D1-4201-9958-2A842AA938F0}" destId="{D6664577-7DA8-4FA3-A432-414042AB4A60}" srcOrd="2" destOrd="0" presId="urn:microsoft.com/office/officeart/2018/2/layout/IconVerticalSolidList"/>
    <dgm:cxn modelId="{246AA891-1A82-411D-ABE9-2F89D80019E2}" type="presParOf" srcId="{D6664577-7DA8-4FA3-A432-414042AB4A60}" destId="{A42951BA-6CAD-4080-85A7-49FF00CADB6E}" srcOrd="0" destOrd="0" presId="urn:microsoft.com/office/officeart/2018/2/layout/IconVerticalSolidList"/>
    <dgm:cxn modelId="{DD895687-DFEB-4C56-8C87-BBFF40D4CD13}" type="presParOf" srcId="{D6664577-7DA8-4FA3-A432-414042AB4A60}" destId="{B6B46BBA-4B75-48D6-BE64-0D3682DCE7D4}" srcOrd="1" destOrd="0" presId="urn:microsoft.com/office/officeart/2018/2/layout/IconVerticalSolidList"/>
    <dgm:cxn modelId="{1EC86B38-81C7-41A0-80A9-84392F81EB4E}" type="presParOf" srcId="{D6664577-7DA8-4FA3-A432-414042AB4A60}" destId="{FB6E776E-F473-4119-8816-16AC9F298D7E}" srcOrd="2" destOrd="0" presId="urn:microsoft.com/office/officeart/2018/2/layout/IconVerticalSolidList"/>
    <dgm:cxn modelId="{7842A01D-1ECE-4597-A8FF-C116CAEF0759}" type="presParOf" srcId="{D6664577-7DA8-4FA3-A432-414042AB4A60}" destId="{8D760AA4-2732-4685-ACB9-86DD9F4C85F7}" srcOrd="3" destOrd="0" presId="urn:microsoft.com/office/officeart/2018/2/layout/IconVerticalSolidList"/>
    <dgm:cxn modelId="{05855B91-3FEC-46BE-A8F9-8B4CEAFC7CBC}" type="presParOf" srcId="{5CA6D190-03D1-4201-9958-2A842AA938F0}" destId="{D3919A81-7C66-4B0F-945B-31207F902118}" srcOrd="3" destOrd="0" presId="urn:microsoft.com/office/officeart/2018/2/layout/IconVerticalSolidList"/>
    <dgm:cxn modelId="{D3CAA8F4-98DB-47E9-9D63-C5AAE8D4B044}" type="presParOf" srcId="{5CA6D190-03D1-4201-9958-2A842AA938F0}" destId="{E5EDB6FD-42C4-4FB5-B337-AB362F8C58C4}" srcOrd="4" destOrd="0" presId="urn:microsoft.com/office/officeart/2018/2/layout/IconVerticalSolidList"/>
    <dgm:cxn modelId="{42C1BDD5-1BBF-45F2-A5CC-829003675FCC}" type="presParOf" srcId="{E5EDB6FD-42C4-4FB5-B337-AB362F8C58C4}" destId="{E5E4D03B-6553-47B4-AD21-CC0555E8309C}" srcOrd="0" destOrd="0" presId="urn:microsoft.com/office/officeart/2018/2/layout/IconVerticalSolidList"/>
    <dgm:cxn modelId="{1AE71CEA-8A31-4D3F-82E0-1AF2EC7D33CC}" type="presParOf" srcId="{E5EDB6FD-42C4-4FB5-B337-AB362F8C58C4}" destId="{571C0BCF-30B4-4C6F-ABC2-2DE0687CF150}" srcOrd="1" destOrd="0" presId="urn:microsoft.com/office/officeart/2018/2/layout/IconVerticalSolidList"/>
    <dgm:cxn modelId="{AF44D9AD-4035-4C42-A967-9835F6438EFC}" type="presParOf" srcId="{E5EDB6FD-42C4-4FB5-B337-AB362F8C58C4}" destId="{C7676141-F97E-404E-81E1-6A9627739170}" srcOrd="2" destOrd="0" presId="urn:microsoft.com/office/officeart/2018/2/layout/IconVerticalSolidList"/>
    <dgm:cxn modelId="{8406517A-60C7-412D-A153-192E5F3BC082}" type="presParOf" srcId="{E5EDB6FD-42C4-4FB5-B337-AB362F8C58C4}" destId="{BA3BD1F4-9294-43BF-8290-383BE374BF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A42C2-457A-4729-87CC-8AAABA1A5F5F}">
      <dsp:nvSpPr>
        <dsp:cNvPr id="0" name=""/>
        <dsp:cNvSpPr/>
      </dsp:nvSpPr>
      <dsp:spPr>
        <a:xfrm>
          <a:off x="0" y="559"/>
          <a:ext cx="10827155" cy="130810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4181E-E556-4947-9CD8-FE75B7758581}">
      <dsp:nvSpPr>
        <dsp:cNvPr id="0" name=""/>
        <dsp:cNvSpPr/>
      </dsp:nvSpPr>
      <dsp:spPr>
        <a:xfrm>
          <a:off x="395701" y="294882"/>
          <a:ext cx="719456" cy="7194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5D09D-D274-4DF1-80EF-07A7B279CA21}">
      <dsp:nvSpPr>
        <dsp:cNvPr id="0" name=""/>
        <dsp:cNvSpPr/>
      </dsp:nvSpPr>
      <dsp:spPr>
        <a:xfrm>
          <a:off x="1510858" y="559"/>
          <a:ext cx="9316296" cy="130810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41" tIns="138441" rIns="138441" bIns="1384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>
                  <a:lumMod val="75000"/>
                  <a:lumOff val="25000"/>
                </a:schemeClr>
              </a:solidFill>
            </a:rPr>
            <a:t>Many patients turn  online to find knowledge and tools for self-management</a:t>
          </a:r>
          <a:r>
            <a:rPr lang="en-US" sz="2400" kern="1200" dirty="0"/>
            <a:t>.</a:t>
          </a:r>
        </a:p>
      </dsp:txBody>
      <dsp:txXfrm>
        <a:off x="1510858" y="559"/>
        <a:ext cx="9316296" cy="1308102"/>
      </dsp:txXfrm>
    </dsp:sp>
    <dsp:sp modelId="{6ABA4557-8078-4932-8335-5B147D65C0D6}">
      <dsp:nvSpPr>
        <dsp:cNvPr id="0" name=""/>
        <dsp:cNvSpPr/>
      </dsp:nvSpPr>
      <dsp:spPr>
        <a:xfrm>
          <a:off x="0" y="1635687"/>
          <a:ext cx="10827155" cy="1308102"/>
        </a:xfrm>
        <a:prstGeom prst="roundRect">
          <a:avLst>
            <a:gd name="adj" fmla="val 10000"/>
          </a:avLst>
        </a:prstGeom>
        <a:solidFill>
          <a:srgbClr val="E4E4E4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064D-ECA9-456E-B91E-00E5DE0533C2}">
      <dsp:nvSpPr>
        <dsp:cNvPr id="0" name=""/>
        <dsp:cNvSpPr/>
      </dsp:nvSpPr>
      <dsp:spPr>
        <a:xfrm>
          <a:off x="358037" y="285181"/>
          <a:ext cx="839217" cy="827087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D046-BA76-4B11-BF33-B9D23A2BBAAB}">
      <dsp:nvSpPr>
        <dsp:cNvPr id="0" name=""/>
        <dsp:cNvSpPr/>
      </dsp:nvSpPr>
      <dsp:spPr>
        <a:xfrm>
          <a:off x="1510858" y="1635687"/>
          <a:ext cx="9316296" cy="1308102"/>
        </a:xfrm>
        <a:prstGeom prst="rect">
          <a:avLst/>
        </a:prstGeom>
        <a:solidFill>
          <a:srgbClr val="E4E4E4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41" tIns="138441" rIns="138441" bIns="1384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2">
                  <a:lumMod val="75000"/>
                  <a:lumOff val="25000"/>
                </a:schemeClr>
              </a:solidFill>
            </a:rPr>
            <a:t>There is limited knowledge about what survivors perceive as relevant in content, structure and delivery of digital support. </a:t>
          </a:r>
          <a:endParaRPr lang="en-US" sz="2400" kern="1200" dirty="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1510858" y="1635687"/>
        <a:ext cx="9316296" cy="1308102"/>
      </dsp:txXfrm>
    </dsp:sp>
    <dsp:sp modelId="{0C0152F8-E280-4F03-BA0C-902022FA1E12}">
      <dsp:nvSpPr>
        <dsp:cNvPr id="0" name=""/>
        <dsp:cNvSpPr/>
      </dsp:nvSpPr>
      <dsp:spPr>
        <a:xfrm>
          <a:off x="0" y="3270816"/>
          <a:ext cx="10827155" cy="13081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8972E-1E7F-41B4-A53A-92E1CDDC8CA2}">
      <dsp:nvSpPr>
        <dsp:cNvPr id="0" name=""/>
        <dsp:cNvSpPr/>
      </dsp:nvSpPr>
      <dsp:spPr>
        <a:xfrm>
          <a:off x="422986" y="3494186"/>
          <a:ext cx="803309" cy="8161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31EA0-A961-4E7A-8666-51001011D5FB}">
      <dsp:nvSpPr>
        <dsp:cNvPr id="0" name=""/>
        <dsp:cNvSpPr/>
      </dsp:nvSpPr>
      <dsp:spPr>
        <a:xfrm>
          <a:off x="1510858" y="3270816"/>
          <a:ext cx="9316296" cy="1308102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41" tIns="138441" rIns="138441" bIns="13844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>
                  <a:lumMod val="75000"/>
                  <a:lumOff val="25000"/>
                </a:schemeClr>
              </a:solidFill>
            </a:rPr>
            <a:t>Broader initiatives to address post-cardiac arrest care are still lacking</a:t>
          </a:r>
          <a:r>
            <a:rPr lang="en-GB" sz="2400" kern="1200" dirty="0">
              <a:solidFill>
                <a:schemeClr val="tx2">
                  <a:lumMod val="75000"/>
                  <a:lumOff val="25000"/>
                </a:schemeClr>
              </a:solidFill>
            </a:rPr>
            <a:t>.</a:t>
          </a:r>
          <a:endParaRPr lang="en-US" sz="2400" kern="1200" dirty="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1510858" y="3270816"/>
        <a:ext cx="9316296" cy="1308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39568-5F5B-477A-AF9D-BFCB3C22A15F}">
      <dsp:nvSpPr>
        <dsp:cNvPr id="0" name=""/>
        <dsp:cNvSpPr/>
      </dsp:nvSpPr>
      <dsp:spPr>
        <a:xfrm>
          <a:off x="0" y="4346"/>
          <a:ext cx="10034016" cy="127967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38BDE-5374-46A8-81E6-E4FBE18D292A}">
      <dsp:nvSpPr>
        <dsp:cNvPr id="0" name=""/>
        <dsp:cNvSpPr/>
      </dsp:nvSpPr>
      <dsp:spPr>
        <a:xfrm>
          <a:off x="387101" y="292273"/>
          <a:ext cx="704508" cy="7038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BB471-8812-4CCD-AAF6-7AD4736CD23B}">
      <dsp:nvSpPr>
        <dsp:cNvPr id="0" name=""/>
        <dsp:cNvSpPr/>
      </dsp:nvSpPr>
      <dsp:spPr>
        <a:xfrm>
          <a:off x="1478710" y="4346"/>
          <a:ext cx="8338399" cy="1280923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564" tIns="135564" rIns="135564" bIns="13556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>
                  <a:lumMod val="90000"/>
                  <a:lumOff val="10000"/>
                </a:schemeClr>
              </a:solidFill>
            </a:rPr>
            <a:t>Four </a:t>
          </a:r>
          <a:r>
            <a:rPr lang="en-US" sz="2800" kern="1200" dirty="0" err="1">
              <a:solidFill>
                <a:schemeClr val="tx2">
                  <a:lumMod val="90000"/>
                  <a:lumOff val="10000"/>
                </a:schemeClr>
              </a:solidFill>
            </a:rPr>
            <a:t>semistructed</a:t>
          </a:r>
          <a:r>
            <a:rPr lang="en-US" sz="2800" kern="1200" dirty="0">
              <a:solidFill>
                <a:schemeClr val="tx2">
                  <a:lumMod val="90000"/>
                  <a:lumOff val="10000"/>
                </a:schemeClr>
              </a:solidFill>
            </a:rPr>
            <a:t> focus group interviews                       (17 participants) and 3 individual interviews.</a:t>
          </a:r>
        </a:p>
      </dsp:txBody>
      <dsp:txXfrm>
        <a:off x="1478710" y="4346"/>
        <a:ext cx="8338399" cy="1280923"/>
      </dsp:txXfrm>
    </dsp:sp>
    <dsp:sp modelId="{A42951BA-6CAD-4080-85A7-49FF00CADB6E}">
      <dsp:nvSpPr>
        <dsp:cNvPr id="0" name=""/>
        <dsp:cNvSpPr/>
      </dsp:nvSpPr>
      <dsp:spPr>
        <a:xfrm>
          <a:off x="0" y="1535207"/>
          <a:ext cx="10034016" cy="127967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46BBA-4B75-48D6-BE64-0D3682DCE7D4}">
      <dsp:nvSpPr>
        <dsp:cNvPr id="0" name=""/>
        <dsp:cNvSpPr/>
      </dsp:nvSpPr>
      <dsp:spPr>
        <a:xfrm>
          <a:off x="387101" y="1823133"/>
          <a:ext cx="704508" cy="7038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60AA4-2732-4685-ACB9-86DD9F4C85F7}">
      <dsp:nvSpPr>
        <dsp:cNvPr id="0" name=""/>
        <dsp:cNvSpPr/>
      </dsp:nvSpPr>
      <dsp:spPr>
        <a:xfrm>
          <a:off x="1478710" y="1535207"/>
          <a:ext cx="8338399" cy="1280923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564" tIns="135564" rIns="135564" bIns="13556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>
                  <a:lumMod val="90000"/>
                  <a:lumOff val="10000"/>
                </a:schemeClr>
              </a:solidFill>
            </a:rPr>
            <a:t>Participants were encouraged to speak freely, share experiences in their own words, and </a:t>
          </a:r>
          <a:r>
            <a:rPr lang="en-US" sz="2800" kern="1200" dirty="0" err="1">
              <a:solidFill>
                <a:schemeClr val="tx2">
                  <a:lumMod val="90000"/>
                  <a:lumOff val="10000"/>
                </a:schemeClr>
              </a:solidFill>
            </a:rPr>
            <a:t>emphasise</a:t>
          </a:r>
          <a:r>
            <a:rPr lang="en-US" sz="2800" kern="1200" dirty="0">
              <a:solidFill>
                <a:schemeClr val="tx2">
                  <a:lumMod val="90000"/>
                  <a:lumOff val="10000"/>
                </a:schemeClr>
              </a:solidFill>
            </a:rPr>
            <a:t> aspects they considered important. </a:t>
          </a:r>
        </a:p>
      </dsp:txBody>
      <dsp:txXfrm>
        <a:off x="1478710" y="1535207"/>
        <a:ext cx="8338399" cy="1280923"/>
      </dsp:txXfrm>
    </dsp:sp>
    <dsp:sp modelId="{E5E4D03B-6553-47B4-AD21-CC0555E8309C}">
      <dsp:nvSpPr>
        <dsp:cNvPr id="0" name=""/>
        <dsp:cNvSpPr/>
      </dsp:nvSpPr>
      <dsp:spPr>
        <a:xfrm>
          <a:off x="0" y="3066067"/>
          <a:ext cx="10034016" cy="127967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C0BCF-30B4-4C6F-ABC2-2DE0687CF150}">
      <dsp:nvSpPr>
        <dsp:cNvPr id="0" name=""/>
        <dsp:cNvSpPr/>
      </dsp:nvSpPr>
      <dsp:spPr>
        <a:xfrm>
          <a:off x="387101" y="3353993"/>
          <a:ext cx="704508" cy="7038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BD1F4-9294-43BF-8290-383BE374BF49}">
      <dsp:nvSpPr>
        <dsp:cNvPr id="0" name=""/>
        <dsp:cNvSpPr/>
      </dsp:nvSpPr>
      <dsp:spPr>
        <a:xfrm>
          <a:off x="1478710" y="3066067"/>
          <a:ext cx="8338399" cy="1280923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564" tIns="135564" rIns="135564" bIns="13556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>
                  <a:lumMod val="90000"/>
                  <a:lumOff val="10000"/>
                </a:schemeClr>
              </a:solidFill>
            </a:rPr>
            <a:t>The focus group interviews 6-113 minutes; the individual 27-44 minutes. </a:t>
          </a:r>
        </a:p>
      </dsp:txBody>
      <dsp:txXfrm>
        <a:off x="1478710" y="3066067"/>
        <a:ext cx="8338399" cy="1280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785D1-914D-43EF-9942-8E5ADE010EB9}" type="datetimeFigureOut">
              <a:rPr lang="sv-SE" smtClean="0"/>
              <a:t>2025-12-07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E2911-B65A-4562-B34F-DB87FEA8AE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75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E2911-B65A-4562-B34F-DB87FEA8AE0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4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E2911-B65A-4562-B34F-DB87FEA8AE0F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23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48EE0-54D7-3717-5A7C-9382A3E62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4F9546-7CAA-EED8-D1F6-A4783082C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CBB7E3-6443-5884-0D53-B810E81C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158F-F016-5541-8BFE-01757F428BE8}" type="datetimeFigureOut">
              <a:rPr lang="nl-BE" smtClean="0"/>
              <a:t>7/12/2025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432940-07B4-2051-9916-9E98F2C7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DDCFA0-D65A-170A-C93E-5B89707C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327-A103-2349-B136-4A822CE9B12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12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6F200-3E15-CC4E-58CA-77288AA7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F20EAF-8E00-18E4-5E56-D26235A14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ED6391-3C41-0793-C9A9-1DAEA023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158F-F016-5541-8BFE-01757F428BE8}" type="datetimeFigureOut">
              <a:rPr lang="nl-BE" smtClean="0"/>
              <a:t>7/12/2025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72F983-30BE-8F24-1106-EA885573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E3E559-5A6A-EBDC-565C-A70A9CAB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327-A103-2349-B136-4A822CE9B12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648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3F04F99-5162-362D-8932-814D81613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CC2F14F-DA7E-451D-4149-18BE941BF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835C69-7F86-EBEB-03ED-618D053E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158F-F016-5541-8BFE-01757F428BE8}" type="datetimeFigureOut">
              <a:rPr lang="nl-BE" smtClean="0"/>
              <a:t>7/12/2025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F874FB-6994-C3B1-FD0D-395E4A72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DDA6A9-471B-8600-BA1D-F3008ADB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327-A103-2349-B136-4A822CE9B12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19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3522E-F1C1-7768-D05C-4BE4E98A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F69D23-9642-9B92-800D-6BA3F282E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6E53B2-9D93-E40C-E998-E3102170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158F-F016-5541-8BFE-01757F428BE8}" type="datetimeFigureOut">
              <a:rPr lang="nl-BE" smtClean="0"/>
              <a:t>7/12/2025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D13351-E473-12C3-51AD-BD6CB79C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24CBD3-C316-444B-D6AF-3628A8C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327-A103-2349-B136-4A822CE9B12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853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A9788-8EAE-A956-028F-FD9638A5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D5FD69-7B15-CC25-C0DB-026EE60BD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C1E965-B79F-9AC8-C9D2-74E7436C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158F-F016-5541-8BFE-01757F428BE8}" type="datetimeFigureOut">
              <a:rPr lang="nl-BE" smtClean="0"/>
              <a:t>7/12/2025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6E76C4-057C-3FF7-78A9-FE32103E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12E97A-6730-8785-DDAF-897C64C3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327-A103-2349-B136-4A822CE9B12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765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0CE2F-F418-DC63-4C25-43F14074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D095DA-7236-3998-CD00-6B1045D66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B6A619-F0E2-2802-E3E8-05BEB637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ED7112-1829-D73B-43F9-AD69C109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158F-F016-5541-8BFE-01757F428BE8}" type="datetimeFigureOut">
              <a:rPr lang="nl-BE" smtClean="0"/>
              <a:t>7/12/2025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D1DA94-3E7D-3D55-2E7B-BA999CA6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800054-5047-9C17-D38F-F4094B04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327-A103-2349-B136-4A822CE9B12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955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DCB57-6889-7421-085D-5905FD6F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E8077F-592A-E329-499A-008166F46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42F60A-2155-E1EB-3EE8-54ABEE3F3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4649BA-5095-76BE-2858-1D389D99C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233FDE6-9930-C184-0F8F-89826D4DE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6854C79-67C0-3BF3-57BB-FA470C4C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158F-F016-5541-8BFE-01757F428BE8}" type="datetimeFigureOut">
              <a:rPr lang="nl-BE" smtClean="0"/>
              <a:t>7/12/2025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355C92A-4278-68D1-2EEF-D26D99CD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1776BEF-2723-4E42-F4F1-4DBB1D41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327-A103-2349-B136-4A822CE9B12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902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8C21C-B490-BEE4-3A67-7DEF53B1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A2317E-F61B-F3BA-95B3-377E1A40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158F-F016-5541-8BFE-01757F428BE8}" type="datetimeFigureOut">
              <a:rPr lang="nl-BE" smtClean="0"/>
              <a:t>7/12/2025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41F437-C485-61E8-B782-5FC60082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609CAE-224B-85B3-DE71-F776F9A6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327-A103-2349-B136-4A822CE9B12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91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0EE7ED-56B4-FD5F-CC3E-C2B16B484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158F-F016-5541-8BFE-01757F428BE8}" type="datetimeFigureOut">
              <a:rPr lang="nl-BE" smtClean="0"/>
              <a:t>7/12/2025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5B075AC-0AD0-B5B0-36D0-B79AE945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0D4852-51C2-0747-89F2-43CC231E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327-A103-2349-B136-4A822CE9B12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557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C3607-2955-9AFC-3B0D-C5FAFB66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B4ECB3-FBEF-541F-BF36-3EEBCFE5D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2FE6AE-ADAD-8BFD-11FA-116A92E91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982094-FB92-5FAC-DB79-528B6A87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158F-F016-5541-8BFE-01757F428BE8}" type="datetimeFigureOut">
              <a:rPr lang="nl-BE" smtClean="0"/>
              <a:t>7/12/2025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038730-6E41-142C-587E-65CCBB8B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ECA4FB-2532-6A6A-1B7C-D13E2996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327-A103-2349-B136-4A822CE9B12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754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E5136-5348-049C-1451-42FD759C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13115FE-CC99-3AE8-7EB8-CB8C03905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E1A84F-95F6-F4A7-10C1-ED40A1148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DC54D7-C0E5-6F03-CEC9-369BEAD3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158F-F016-5541-8BFE-01757F428BE8}" type="datetimeFigureOut">
              <a:rPr lang="nl-BE" smtClean="0"/>
              <a:t>7/12/2025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3FF24A-B13C-5F1A-67C9-53975421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B10597-1165-5628-28F3-9A6B5442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327-A103-2349-B136-4A822CE9B12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212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6F1FD58-5A69-D59C-11A0-D10B139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8D200B-1F22-276A-FF98-8A7EBBD39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8383C5-A954-4343-8DA1-5E282E5A3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6158F-F016-5541-8BFE-01757F428BE8}" type="datetimeFigureOut">
              <a:rPr lang="nl-BE" smtClean="0"/>
              <a:t>7/12/2025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80416D-0812-4CAB-F74A-B7D930F76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5D64DC-23DD-C902-A7A6-16DCEAAAC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A1C327-A103-2349-B136-4A822CE9B12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133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waldemar@liu.se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7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4F89B-BE1C-65E1-7EC9-81D872655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0939" y="1807899"/>
            <a:ext cx="5279571" cy="1045029"/>
          </a:xfrm>
        </p:spPr>
        <p:txBody>
          <a:bodyPr>
            <a:noAutofit/>
          </a:bodyPr>
          <a:lstStyle/>
          <a:p>
            <a:r>
              <a:rPr lang="en-GB" sz="3000" b="1" dirty="0"/>
              <a:t>Cardiac arrest survivors’ perspectives on a web-based support and learning platform: an interview study</a:t>
            </a:r>
            <a:r>
              <a:rPr lang="en-GB" sz="3000" dirty="0"/>
              <a:t> </a:t>
            </a:r>
            <a:endParaRPr lang="sv-SE" sz="3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27D436-FB92-BE05-7ED8-8DDB342C4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0940" y="3819752"/>
            <a:ext cx="5279571" cy="1822096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Annette Waldemar</a:t>
            </a:r>
          </a:p>
          <a:p>
            <a:r>
              <a:rPr lang="en-GB" dirty="0"/>
              <a:t>PhD, Cardiac specialist nurse</a:t>
            </a:r>
          </a:p>
          <a:p>
            <a:endParaRPr lang="en-GB" dirty="0"/>
          </a:p>
          <a:p>
            <a:r>
              <a:rPr lang="en-US" sz="2000" dirty="0"/>
              <a:t>Department of Cardiology in Norrköping and Department of Health, Medicine and Caring Sciences, Linköping University, Sweden</a:t>
            </a:r>
            <a:endParaRPr lang="sv-SE" sz="2000" dirty="0"/>
          </a:p>
          <a:p>
            <a:endParaRPr lang="nl-BE" dirty="0"/>
          </a:p>
        </p:txBody>
      </p:sp>
      <p:pic>
        <p:nvPicPr>
          <p:cNvPr id="7" name="Afbeelding 6" descr="Afbeelding met tekst, schermopnam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897EA28B-F74E-F95E-9705-BF12F2D98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5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A7A94-8488-5466-743F-7FB589E23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263BD-C194-BC97-5CB2-3E48AD3D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42" y="-107961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Main findings</a:t>
            </a:r>
            <a:endParaRPr lang="nl-B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21024C-FD4C-C97F-2A41-90F2687BE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6" y="883474"/>
            <a:ext cx="4009493" cy="546391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1BAFFA3-843E-D695-9AAB-33E033A43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45" y="883474"/>
            <a:ext cx="4019881" cy="546391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F0B26C1-6FC7-4E5B-7A0D-79B79D4E3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902" y="990336"/>
            <a:ext cx="3638622" cy="525019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4F7900A-E3B6-4837-4ED4-3C0D65ECE5D1}"/>
              </a:ext>
            </a:extLst>
          </p:cNvPr>
          <p:cNvSpPr txBox="1"/>
          <p:nvPr/>
        </p:nvSpPr>
        <p:spPr>
          <a:xfrm>
            <a:off x="837281" y="3112204"/>
            <a:ext cx="2919470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GB" b="1" dirty="0">
                <a:solidFill>
                  <a:schemeClr val="bg1"/>
                </a:solidFill>
              </a:rPr>
              <a:t>Need of clear communication &amp; healthcare guidance</a:t>
            </a:r>
          </a:p>
          <a:p>
            <a:pPr lvl="0" algn="ctr">
              <a:buNone/>
            </a:pPr>
            <a:endParaRPr lang="sv-SE" dirty="0">
              <a:solidFill>
                <a:schemeClr val="bg1"/>
              </a:solidFill>
            </a:endParaRPr>
          </a:p>
          <a:p>
            <a:pPr lvl="1" algn="ctr">
              <a:buNone/>
            </a:pPr>
            <a:r>
              <a:rPr lang="en-GB" i="1" dirty="0">
                <a:solidFill>
                  <a:schemeClr val="bg1"/>
                </a:solidFill>
              </a:rPr>
              <a:t>Clear and tailored digital communication</a:t>
            </a:r>
            <a:endParaRPr lang="sv-SE" dirty="0">
              <a:solidFill>
                <a:schemeClr val="bg1"/>
              </a:solidFill>
            </a:endParaRPr>
          </a:p>
          <a:p>
            <a:pPr lvl="1" algn="ctr">
              <a:buNone/>
            </a:pPr>
            <a:endParaRPr lang="sv-SE" dirty="0">
              <a:solidFill>
                <a:schemeClr val="bg1"/>
              </a:solidFill>
            </a:endParaRPr>
          </a:p>
          <a:p>
            <a:pPr lvl="1" algn="ctr">
              <a:buNone/>
            </a:pPr>
            <a:r>
              <a:rPr lang="en-GB" i="1" dirty="0">
                <a:solidFill>
                  <a:schemeClr val="bg1"/>
                </a:solidFill>
              </a:rPr>
              <a:t>Guided support throughout the recovery process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B5C5D86-7DCA-448D-F451-6C7E1B9B87BF}"/>
              </a:ext>
            </a:extLst>
          </p:cNvPr>
          <p:cNvSpPr txBox="1"/>
          <p:nvPr/>
        </p:nvSpPr>
        <p:spPr>
          <a:xfrm>
            <a:off x="5001658" y="2979147"/>
            <a:ext cx="2764586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GB" b="1" dirty="0">
                <a:solidFill>
                  <a:schemeClr val="bg1"/>
                </a:solidFill>
              </a:rPr>
              <a:t>Need of comprehensive recovery support and handling obstacles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lvl="0" algn="ctr">
              <a:buNone/>
            </a:pPr>
            <a:endParaRPr lang="sv-SE" dirty="0">
              <a:solidFill>
                <a:schemeClr val="bg1"/>
              </a:solidFill>
            </a:endParaRPr>
          </a:p>
          <a:p>
            <a:pPr lvl="1" algn="ctr">
              <a:buNone/>
            </a:pPr>
            <a:r>
              <a:rPr lang="en-GB" i="1" dirty="0">
                <a:solidFill>
                  <a:schemeClr val="bg1"/>
                </a:solidFill>
              </a:rPr>
              <a:t>Managing life post-cardiac arrest </a:t>
            </a:r>
            <a:endParaRPr lang="sv-SE" dirty="0">
              <a:solidFill>
                <a:schemeClr val="bg1"/>
              </a:solidFill>
            </a:endParaRPr>
          </a:p>
          <a:p>
            <a:pPr lvl="1" algn="ctr">
              <a:buNone/>
            </a:pPr>
            <a:endParaRPr lang="sv-SE" dirty="0">
              <a:solidFill>
                <a:schemeClr val="bg1"/>
              </a:solidFill>
            </a:endParaRPr>
          </a:p>
          <a:p>
            <a:pPr lvl="1" algn="ctr">
              <a:buNone/>
            </a:pPr>
            <a:r>
              <a:rPr lang="en-GB" i="1" dirty="0">
                <a:solidFill>
                  <a:schemeClr val="bg1"/>
                </a:solidFill>
              </a:rPr>
              <a:t>Address emotional and physical aftermath</a:t>
            </a:r>
          </a:p>
          <a:p>
            <a:pPr lvl="1" algn="ctr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F5A40C7-96AC-6AF9-028A-DA8DBD0F2812}"/>
              </a:ext>
            </a:extLst>
          </p:cNvPr>
          <p:cNvSpPr txBox="1"/>
          <p:nvPr/>
        </p:nvSpPr>
        <p:spPr>
          <a:xfrm>
            <a:off x="9021539" y="2979146"/>
            <a:ext cx="2627917" cy="31393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GB" b="1" dirty="0">
                <a:solidFill>
                  <a:schemeClr val="bg1"/>
                </a:solidFill>
              </a:rPr>
              <a:t>Need of safe social contexts</a:t>
            </a:r>
          </a:p>
          <a:p>
            <a:pPr lvl="0" algn="ctr">
              <a:buNone/>
            </a:pPr>
            <a:endParaRPr lang="sv-SE" dirty="0">
              <a:solidFill>
                <a:schemeClr val="bg1"/>
              </a:solidFill>
            </a:endParaRPr>
          </a:p>
          <a:p>
            <a:pPr lvl="1" algn="ctr">
              <a:buNone/>
            </a:pPr>
            <a:r>
              <a:rPr lang="en-GB" i="1" dirty="0">
                <a:solidFill>
                  <a:schemeClr val="bg1"/>
                </a:solidFill>
              </a:rPr>
              <a:t>Family members are essential, yet often vulnerable and forgotten</a:t>
            </a:r>
            <a:endParaRPr lang="sv-SE" dirty="0">
              <a:solidFill>
                <a:schemeClr val="bg1"/>
              </a:solidFill>
            </a:endParaRPr>
          </a:p>
          <a:p>
            <a:pPr lvl="1" algn="ctr">
              <a:buNone/>
            </a:pPr>
            <a:endParaRPr lang="sv-SE" dirty="0">
              <a:solidFill>
                <a:schemeClr val="bg1"/>
              </a:solidFill>
            </a:endParaRPr>
          </a:p>
          <a:p>
            <a:pPr lvl="1" algn="ctr">
              <a:buNone/>
            </a:pPr>
            <a:r>
              <a:rPr lang="en-GB" i="1" dirty="0">
                <a:solidFill>
                  <a:schemeClr val="bg1"/>
                </a:solidFill>
              </a:rPr>
              <a:t>Social connection and intimacy – beyond survival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0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5B3237-E842-84CA-EDF8-284A44E56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6">
            <a:extLst>
              <a:ext uri="{FF2B5EF4-FFF2-40B4-BE49-F238E27FC236}">
                <a16:creationId xmlns:a16="http://schemas.microsoft.com/office/drawing/2014/main" id="{DE5EEBAC-903C-8BDA-3B62-FED8DA5E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F10A4832-ADF0-88BC-3519-67510E19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EFD9773C-E496-5D10-F341-2263DCA12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FE03E677-407E-434B-0C30-5288E97A6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E3EAA-B304-32DA-FD18-9307C99A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442" y="501070"/>
            <a:ext cx="10473531" cy="1325563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The </a:t>
            </a:r>
            <a:r>
              <a:rPr lang="en-GB" sz="3000" dirty="0">
                <a:solidFill>
                  <a:schemeClr val="bg1"/>
                </a:solidFill>
              </a:rPr>
              <a:t>web-based support and learning platform </a:t>
            </a:r>
            <a:r>
              <a:rPr lang="en-US" sz="3000" dirty="0">
                <a:solidFill>
                  <a:schemeClr val="bg1"/>
                </a:solidFill>
              </a:rPr>
              <a:t>was developed through co-creation together with survivors, the research team, and various subject-matter experts. </a:t>
            </a:r>
            <a:br>
              <a:rPr lang="en-US" sz="3000" dirty="0">
                <a:solidFill>
                  <a:schemeClr val="bg1"/>
                </a:solidFill>
              </a:rPr>
            </a:br>
            <a:endParaRPr lang="sv-SE" sz="3000" dirty="0">
              <a:solidFill>
                <a:schemeClr val="bg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1573E1B-5FA3-EF59-656C-7309D6F9C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51" y="2009751"/>
            <a:ext cx="4630314" cy="457073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CA43394-BC48-C37C-8ADF-05FAEDE70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09751"/>
            <a:ext cx="5010349" cy="21304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3B71230-C279-61B4-7E9F-C3F1B7DC5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621" y="4414209"/>
            <a:ext cx="5013728" cy="21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6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EFF079-9373-5DB5-639B-BDFAECA27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F85096F-E650-46D6-834C-4054E3770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61BE38-1DAF-49A1-AA3A-7BEB3399C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8EFFF24-FCC8-4379-9678-AB3311535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492E8F9-AD41-4334-B292-1AB0F238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74B130F-6E67-4737-BE99-2E32DED07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9C3CB-D4E4-4316-81BE-6D82DB67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56963E-8E83-4807-8E22-2CB7D45F1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5760434-E580-B51E-57D4-DFDD2686C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6" y="2925898"/>
            <a:ext cx="7443717" cy="374046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99F872E0-251E-1CD1-4A8C-46BAE796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261" y="4315571"/>
            <a:ext cx="4869688" cy="233744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3856F5EC-8BB0-9FA2-A9E4-C3D38C3A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46" y="357843"/>
            <a:ext cx="9248219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digital </a:t>
            </a:r>
            <a:r>
              <a:rPr lang="en-GB" sz="4000" dirty="0">
                <a:solidFill>
                  <a:schemeClr val="bg1"/>
                </a:solidFill>
              </a:rPr>
              <a:t>support and learning </a:t>
            </a:r>
            <a:r>
              <a:rPr lang="en-US" sz="4000" dirty="0">
                <a:solidFill>
                  <a:schemeClr val="bg1"/>
                </a:solidFill>
              </a:rPr>
              <a:t>platform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Cardiacarrestsurvivors.se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CC9F81C-84F5-524B-E41B-964F86CFB029}"/>
              </a:ext>
            </a:extLst>
          </p:cNvPr>
          <p:cNvSpPr txBox="1"/>
          <p:nvPr/>
        </p:nvSpPr>
        <p:spPr>
          <a:xfrm>
            <a:off x="-19337" y="2671996"/>
            <a:ext cx="12188952" cy="17702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3D01D51-B6D6-0344-5A09-5857F953F942}"/>
              </a:ext>
            </a:extLst>
          </p:cNvPr>
          <p:cNvSpPr txBox="1"/>
          <p:nvPr/>
        </p:nvSpPr>
        <p:spPr>
          <a:xfrm>
            <a:off x="463197" y="3152660"/>
            <a:ext cx="10439972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</a:rPr>
              <a:t>Care after cardiac arrest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                 Here you will find information about hospital care after cardiac arrest, percutaneous coronary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                   intervention (PCI), medications, ICD treatment and guidelines for follow-up after cardiac arrest.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2453490-44D9-8273-0246-204E198CA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337" y="1731574"/>
            <a:ext cx="12329855" cy="126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60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C3012E-4C46-38E0-B935-EC3476F70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6">
            <a:extLst>
              <a:ext uri="{FF2B5EF4-FFF2-40B4-BE49-F238E27FC236}">
                <a16:creationId xmlns:a16="http://schemas.microsoft.com/office/drawing/2014/main" id="{E7065377-B947-CF33-B0F9-F2D1FEB3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535D6624-BD44-3212-147C-98156B624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29A4CB4B-3421-54EA-10EC-5E36E21AF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F3D9D101-683D-49B6-2780-26B8129C3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112C89-EFB1-DD03-FA3C-0A8C85810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93" y="200701"/>
            <a:ext cx="8184248" cy="64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5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F05ECDC-5500-15A7-6198-0D970A405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57" y="279777"/>
            <a:ext cx="11475720" cy="1196599"/>
          </a:xfrm>
          <a:prstGeom prst="rect">
            <a:avLst/>
          </a:prstGeom>
        </p:spPr>
      </p:pic>
      <p:sp>
        <p:nvSpPr>
          <p:cNvPr id="11" name="Ellips 10">
            <a:extLst>
              <a:ext uri="{FF2B5EF4-FFF2-40B4-BE49-F238E27FC236}">
                <a16:creationId xmlns:a16="http://schemas.microsoft.com/office/drawing/2014/main" id="{B7707B63-1E21-4CB7-AEF1-E0B41363160B}"/>
              </a:ext>
            </a:extLst>
          </p:cNvPr>
          <p:cNvSpPr/>
          <p:nvPr/>
        </p:nvSpPr>
        <p:spPr>
          <a:xfrm>
            <a:off x="10836023" y="863331"/>
            <a:ext cx="997837" cy="598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EDC8654F-E050-DBBB-FA4E-3FD7C4459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573" y="4147580"/>
            <a:ext cx="6763768" cy="2455681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A2C375E4-1F60-778D-8DDA-F37A68193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573" y="1723703"/>
            <a:ext cx="6763768" cy="2464045"/>
          </a:xfrm>
          <a:prstGeom prst="rect">
            <a:avLst/>
          </a:prstGeom>
        </p:spPr>
      </p:pic>
      <p:sp>
        <p:nvSpPr>
          <p:cNvPr id="45" name="textruta 44">
            <a:extLst>
              <a:ext uri="{FF2B5EF4-FFF2-40B4-BE49-F238E27FC236}">
                <a16:creationId xmlns:a16="http://schemas.microsoft.com/office/drawing/2014/main" id="{D836AC98-7B5C-E3A9-13D6-8B015A00FBB6}"/>
              </a:ext>
            </a:extLst>
          </p:cNvPr>
          <p:cNvSpPr txBox="1"/>
          <p:nvPr/>
        </p:nvSpPr>
        <p:spPr>
          <a:xfrm>
            <a:off x="4263529" y="2823587"/>
            <a:ext cx="3956910" cy="2062103"/>
          </a:xfrm>
          <a:custGeom>
            <a:avLst/>
            <a:gdLst>
              <a:gd name="csX0" fmla="*/ 0 w 3956910"/>
              <a:gd name="csY0" fmla="*/ 0 h 2062103"/>
              <a:gd name="csX1" fmla="*/ 525704 w 3956910"/>
              <a:gd name="csY1" fmla="*/ 0 h 2062103"/>
              <a:gd name="csX2" fmla="*/ 1130546 w 3956910"/>
              <a:gd name="csY2" fmla="*/ 0 h 2062103"/>
              <a:gd name="csX3" fmla="*/ 1695819 w 3956910"/>
              <a:gd name="csY3" fmla="*/ 0 h 2062103"/>
              <a:gd name="csX4" fmla="*/ 2142384 w 3956910"/>
              <a:gd name="csY4" fmla="*/ 0 h 2062103"/>
              <a:gd name="csX5" fmla="*/ 2628519 w 3956910"/>
              <a:gd name="csY5" fmla="*/ 0 h 2062103"/>
              <a:gd name="csX6" fmla="*/ 3075084 w 3956910"/>
              <a:gd name="csY6" fmla="*/ 0 h 2062103"/>
              <a:gd name="csX7" fmla="*/ 3956910 w 3956910"/>
              <a:gd name="csY7" fmla="*/ 0 h 2062103"/>
              <a:gd name="csX8" fmla="*/ 3956910 w 3956910"/>
              <a:gd name="csY8" fmla="*/ 494905 h 2062103"/>
              <a:gd name="csX9" fmla="*/ 3956910 w 3956910"/>
              <a:gd name="csY9" fmla="*/ 969188 h 2062103"/>
              <a:gd name="csX10" fmla="*/ 3956910 w 3956910"/>
              <a:gd name="csY10" fmla="*/ 1505335 h 2062103"/>
              <a:gd name="csX11" fmla="*/ 3956910 w 3956910"/>
              <a:gd name="csY11" fmla="*/ 2062103 h 2062103"/>
              <a:gd name="csX12" fmla="*/ 3510344 w 3956910"/>
              <a:gd name="csY12" fmla="*/ 2062103 h 2062103"/>
              <a:gd name="csX13" fmla="*/ 2945072 w 3956910"/>
              <a:gd name="csY13" fmla="*/ 2062103 h 2062103"/>
              <a:gd name="csX14" fmla="*/ 2498506 w 3956910"/>
              <a:gd name="csY14" fmla="*/ 2062103 h 2062103"/>
              <a:gd name="csX15" fmla="*/ 2012371 w 3956910"/>
              <a:gd name="csY15" fmla="*/ 2062103 h 2062103"/>
              <a:gd name="csX16" fmla="*/ 1565806 w 3956910"/>
              <a:gd name="csY16" fmla="*/ 2062103 h 2062103"/>
              <a:gd name="csX17" fmla="*/ 960964 w 3956910"/>
              <a:gd name="csY17" fmla="*/ 2062103 h 2062103"/>
              <a:gd name="csX18" fmla="*/ 0 w 3956910"/>
              <a:gd name="csY18" fmla="*/ 2062103 h 2062103"/>
              <a:gd name="csX19" fmla="*/ 0 w 3956910"/>
              <a:gd name="csY19" fmla="*/ 1525956 h 2062103"/>
              <a:gd name="csX20" fmla="*/ 0 w 3956910"/>
              <a:gd name="csY20" fmla="*/ 1072294 h 2062103"/>
              <a:gd name="csX21" fmla="*/ 0 w 3956910"/>
              <a:gd name="csY21" fmla="*/ 515526 h 2062103"/>
              <a:gd name="csX22" fmla="*/ 0 w 3956910"/>
              <a:gd name="csY22" fmla="*/ 0 h 20621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3956910" h="2062103" fill="none" extrusionOk="0">
                <a:moveTo>
                  <a:pt x="0" y="0"/>
                </a:moveTo>
                <a:cubicBezTo>
                  <a:pt x="210523" y="-48338"/>
                  <a:pt x="366319" y="57630"/>
                  <a:pt x="525704" y="0"/>
                </a:cubicBezTo>
                <a:cubicBezTo>
                  <a:pt x="685089" y="-57630"/>
                  <a:pt x="935769" y="36355"/>
                  <a:pt x="1130546" y="0"/>
                </a:cubicBezTo>
                <a:cubicBezTo>
                  <a:pt x="1325323" y="-36355"/>
                  <a:pt x="1532966" y="54976"/>
                  <a:pt x="1695819" y="0"/>
                </a:cubicBezTo>
                <a:cubicBezTo>
                  <a:pt x="1858672" y="-54976"/>
                  <a:pt x="2010105" y="42697"/>
                  <a:pt x="2142384" y="0"/>
                </a:cubicBezTo>
                <a:cubicBezTo>
                  <a:pt x="2274663" y="-42697"/>
                  <a:pt x="2432513" y="5993"/>
                  <a:pt x="2628519" y="0"/>
                </a:cubicBezTo>
                <a:cubicBezTo>
                  <a:pt x="2824525" y="-5993"/>
                  <a:pt x="2952165" y="23250"/>
                  <a:pt x="3075084" y="0"/>
                </a:cubicBezTo>
                <a:cubicBezTo>
                  <a:pt x="3198004" y="-23250"/>
                  <a:pt x="3529215" y="7535"/>
                  <a:pt x="3956910" y="0"/>
                </a:cubicBezTo>
                <a:cubicBezTo>
                  <a:pt x="4009743" y="133954"/>
                  <a:pt x="3934659" y="379028"/>
                  <a:pt x="3956910" y="494905"/>
                </a:cubicBezTo>
                <a:cubicBezTo>
                  <a:pt x="3979161" y="610782"/>
                  <a:pt x="3924619" y="779572"/>
                  <a:pt x="3956910" y="969188"/>
                </a:cubicBezTo>
                <a:cubicBezTo>
                  <a:pt x="3989201" y="1158804"/>
                  <a:pt x="3906870" y="1242598"/>
                  <a:pt x="3956910" y="1505335"/>
                </a:cubicBezTo>
                <a:cubicBezTo>
                  <a:pt x="4006950" y="1768072"/>
                  <a:pt x="3912032" y="1792210"/>
                  <a:pt x="3956910" y="2062103"/>
                </a:cubicBezTo>
                <a:cubicBezTo>
                  <a:pt x="3774069" y="2079730"/>
                  <a:pt x="3656204" y="2014872"/>
                  <a:pt x="3510344" y="2062103"/>
                </a:cubicBezTo>
                <a:cubicBezTo>
                  <a:pt x="3364484" y="2109334"/>
                  <a:pt x="3169198" y="2051612"/>
                  <a:pt x="2945072" y="2062103"/>
                </a:cubicBezTo>
                <a:cubicBezTo>
                  <a:pt x="2720946" y="2072594"/>
                  <a:pt x="2677670" y="2055450"/>
                  <a:pt x="2498506" y="2062103"/>
                </a:cubicBezTo>
                <a:cubicBezTo>
                  <a:pt x="2319342" y="2068756"/>
                  <a:pt x="2199015" y="2043815"/>
                  <a:pt x="2012371" y="2062103"/>
                </a:cubicBezTo>
                <a:cubicBezTo>
                  <a:pt x="1825728" y="2080391"/>
                  <a:pt x="1708229" y="2061368"/>
                  <a:pt x="1565806" y="2062103"/>
                </a:cubicBezTo>
                <a:cubicBezTo>
                  <a:pt x="1423383" y="2062838"/>
                  <a:pt x="1161025" y="2026979"/>
                  <a:pt x="960964" y="2062103"/>
                </a:cubicBezTo>
                <a:cubicBezTo>
                  <a:pt x="760903" y="2097227"/>
                  <a:pt x="480480" y="2004294"/>
                  <a:pt x="0" y="2062103"/>
                </a:cubicBezTo>
                <a:cubicBezTo>
                  <a:pt x="-10367" y="1870854"/>
                  <a:pt x="36234" y="1770709"/>
                  <a:pt x="0" y="1525956"/>
                </a:cubicBezTo>
                <a:cubicBezTo>
                  <a:pt x="-36234" y="1281203"/>
                  <a:pt x="11765" y="1229994"/>
                  <a:pt x="0" y="1072294"/>
                </a:cubicBezTo>
                <a:cubicBezTo>
                  <a:pt x="-11765" y="914594"/>
                  <a:pt x="60298" y="699541"/>
                  <a:pt x="0" y="515526"/>
                </a:cubicBezTo>
                <a:cubicBezTo>
                  <a:pt x="-60298" y="331511"/>
                  <a:pt x="49701" y="131987"/>
                  <a:pt x="0" y="0"/>
                </a:cubicBezTo>
                <a:close/>
              </a:path>
              <a:path w="3956910" h="2062103" stroke="0" extrusionOk="0">
                <a:moveTo>
                  <a:pt x="0" y="0"/>
                </a:moveTo>
                <a:cubicBezTo>
                  <a:pt x="182075" y="-46730"/>
                  <a:pt x="241011" y="52783"/>
                  <a:pt x="446566" y="0"/>
                </a:cubicBezTo>
                <a:cubicBezTo>
                  <a:pt x="652121" y="-52783"/>
                  <a:pt x="691823" y="36233"/>
                  <a:pt x="932700" y="0"/>
                </a:cubicBezTo>
                <a:cubicBezTo>
                  <a:pt x="1173577" y="-36233"/>
                  <a:pt x="1410842" y="38282"/>
                  <a:pt x="1577111" y="0"/>
                </a:cubicBezTo>
                <a:cubicBezTo>
                  <a:pt x="1743380" y="-38282"/>
                  <a:pt x="1865207" y="26322"/>
                  <a:pt x="2102815" y="0"/>
                </a:cubicBezTo>
                <a:cubicBezTo>
                  <a:pt x="2340423" y="-26322"/>
                  <a:pt x="2336012" y="15354"/>
                  <a:pt x="2549381" y="0"/>
                </a:cubicBezTo>
                <a:cubicBezTo>
                  <a:pt x="2762750" y="-15354"/>
                  <a:pt x="2895308" y="43294"/>
                  <a:pt x="2995946" y="0"/>
                </a:cubicBezTo>
                <a:cubicBezTo>
                  <a:pt x="3096584" y="-43294"/>
                  <a:pt x="3660714" y="66313"/>
                  <a:pt x="3956910" y="0"/>
                </a:cubicBezTo>
                <a:cubicBezTo>
                  <a:pt x="3961958" y="155506"/>
                  <a:pt x="3928262" y="290263"/>
                  <a:pt x="3956910" y="453663"/>
                </a:cubicBezTo>
                <a:cubicBezTo>
                  <a:pt x="3985558" y="617063"/>
                  <a:pt x="3898149" y="854755"/>
                  <a:pt x="3956910" y="1010430"/>
                </a:cubicBezTo>
                <a:cubicBezTo>
                  <a:pt x="4015671" y="1166105"/>
                  <a:pt x="3915165" y="1323777"/>
                  <a:pt x="3956910" y="1567198"/>
                </a:cubicBezTo>
                <a:cubicBezTo>
                  <a:pt x="3998655" y="1810619"/>
                  <a:pt x="3898945" y="1839922"/>
                  <a:pt x="3956910" y="2062103"/>
                </a:cubicBezTo>
                <a:cubicBezTo>
                  <a:pt x="3740894" y="2082886"/>
                  <a:pt x="3638920" y="2059006"/>
                  <a:pt x="3431206" y="2062103"/>
                </a:cubicBezTo>
                <a:cubicBezTo>
                  <a:pt x="3223492" y="2065200"/>
                  <a:pt x="3091190" y="2030242"/>
                  <a:pt x="2945072" y="2062103"/>
                </a:cubicBezTo>
                <a:cubicBezTo>
                  <a:pt x="2798954" y="2093964"/>
                  <a:pt x="2604149" y="2046983"/>
                  <a:pt x="2300661" y="2062103"/>
                </a:cubicBezTo>
                <a:cubicBezTo>
                  <a:pt x="1997173" y="2077223"/>
                  <a:pt x="1898457" y="2037332"/>
                  <a:pt x="1774957" y="2062103"/>
                </a:cubicBezTo>
                <a:cubicBezTo>
                  <a:pt x="1651457" y="2086874"/>
                  <a:pt x="1443328" y="1991170"/>
                  <a:pt x="1130546" y="2062103"/>
                </a:cubicBezTo>
                <a:cubicBezTo>
                  <a:pt x="817764" y="2133036"/>
                  <a:pt x="809393" y="2003351"/>
                  <a:pt x="604842" y="2062103"/>
                </a:cubicBezTo>
                <a:cubicBezTo>
                  <a:pt x="400291" y="2120855"/>
                  <a:pt x="166321" y="1996823"/>
                  <a:pt x="0" y="2062103"/>
                </a:cubicBezTo>
                <a:cubicBezTo>
                  <a:pt x="-55025" y="1883417"/>
                  <a:pt x="15278" y="1761595"/>
                  <a:pt x="0" y="1546577"/>
                </a:cubicBezTo>
                <a:cubicBezTo>
                  <a:pt x="-15278" y="1331559"/>
                  <a:pt x="33549" y="1232570"/>
                  <a:pt x="0" y="1031052"/>
                </a:cubicBezTo>
                <a:cubicBezTo>
                  <a:pt x="-33549" y="829534"/>
                  <a:pt x="25332" y="784227"/>
                  <a:pt x="0" y="577389"/>
                </a:cubicBezTo>
                <a:cubicBezTo>
                  <a:pt x="-25332" y="370551"/>
                  <a:pt x="54007" y="1178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778297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en-US" sz="2600" dirty="0">
              <a:solidFill>
                <a:schemeClr val="tx2"/>
              </a:solidFill>
            </a:endParaRPr>
          </a:p>
          <a:p>
            <a:pPr algn="ctr"/>
            <a:r>
              <a:rPr lang="en-US" sz="2600" dirty="0">
                <a:solidFill>
                  <a:schemeClr val="tx2"/>
                </a:solidFill>
              </a:rPr>
              <a:t>The support and learning platform can be translated into 104 languages</a:t>
            </a:r>
          </a:p>
          <a:p>
            <a:pPr algn="ctr"/>
            <a:endParaRPr lang="sv-S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980B6-C51E-23E5-B33C-E8E8DD3E1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6">
            <a:extLst>
              <a:ext uri="{FF2B5EF4-FFF2-40B4-BE49-F238E27FC236}">
                <a16:creationId xmlns:a16="http://schemas.microsoft.com/office/drawing/2014/main" id="{FDD2856E-F3AE-9484-36D4-2FF124FEA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82095CD1-DD2D-8750-1848-067BC50A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375D82BA-0EFC-E4CD-6CCC-DF7078192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65B14C64-2C8E-96CA-A0F7-F6A964B0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E9BA276-F9F6-A975-0E33-8A50E8A2A17A}"/>
              </a:ext>
            </a:extLst>
          </p:cNvPr>
          <p:cNvSpPr txBox="1"/>
          <p:nvPr/>
        </p:nvSpPr>
        <p:spPr>
          <a:xfrm>
            <a:off x="312019" y="157483"/>
            <a:ext cx="4986105" cy="329320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The support program covers 40 different subject areas, based on what survivors wish for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FECE83ED-A7FC-049B-94A3-2C094A7E6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25" y="1102345"/>
            <a:ext cx="4401398" cy="2053199"/>
          </a:xfrm>
          <a:prstGeom prst="rect">
            <a:avLst/>
          </a:prstGeom>
        </p:spPr>
      </p:pic>
      <p:sp>
        <p:nvSpPr>
          <p:cNvPr id="37" name="textruta 36">
            <a:extLst>
              <a:ext uri="{FF2B5EF4-FFF2-40B4-BE49-F238E27FC236}">
                <a16:creationId xmlns:a16="http://schemas.microsoft.com/office/drawing/2014/main" id="{B0C7C4FD-5129-AA13-4D81-E78D9E8F2B5B}"/>
              </a:ext>
            </a:extLst>
          </p:cNvPr>
          <p:cNvSpPr txBox="1"/>
          <p:nvPr/>
        </p:nvSpPr>
        <p:spPr>
          <a:xfrm>
            <a:off x="312018" y="3584472"/>
            <a:ext cx="4986105" cy="3139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  The support program includes 40 films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BCBA69DD-10A1-619A-8F6E-D2D4D28D6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39" y="4301721"/>
            <a:ext cx="4059261" cy="222438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D7D8AC56-51E6-E35F-28D7-0941FF5C7A8A}"/>
              </a:ext>
            </a:extLst>
          </p:cNvPr>
          <p:cNvSpPr txBox="1"/>
          <p:nvPr/>
        </p:nvSpPr>
        <p:spPr>
          <a:xfrm>
            <a:off x="5609829" y="157483"/>
            <a:ext cx="6322669" cy="6124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The support program includes 160 Links for those seeking more information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A79245E5-C450-4A3A-B3F7-6A7D0BA3C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243" y="1280614"/>
            <a:ext cx="5899747" cy="230385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956318F-E155-17C2-D442-B70E9AB8B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336" y="3893860"/>
            <a:ext cx="5919654" cy="20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3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A9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EA830-3F4D-A99D-AC4C-AA43E530A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437B0-5C9D-C45D-6F7A-C22FB381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686" y="52100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800" b="1" dirty="0">
                <a:solidFill>
                  <a:schemeClr val="bg1"/>
                </a:solidFill>
              </a:rPr>
              <a:t>Contact: Annette Waldemar </a:t>
            </a:r>
            <a:r>
              <a:rPr lang="en-GB" sz="3800" u="sng" dirty="0" err="1">
                <a:solidFill>
                  <a:schemeClr val="bg1"/>
                </a:solidFill>
              </a:rPr>
              <a:t>annette</a:t>
            </a:r>
            <a:r>
              <a:rPr lang="en-GB" sz="3800" u="sng" dirty="0">
                <a:solidFill>
                  <a:schemeClr val="bg1"/>
                </a:solidFill>
              </a:rPr>
              <a:t>.</a:t>
            </a:r>
            <a:r>
              <a:rPr lang="en-US" sz="38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waldemar@liu.se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Department of Cardiology, </a:t>
            </a:r>
            <a:r>
              <a:rPr lang="en-US" sz="2200" dirty="0" err="1">
                <a:solidFill>
                  <a:schemeClr val="bg1"/>
                </a:solidFill>
              </a:rPr>
              <a:t>Vrinnevi</a:t>
            </a:r>
            <a:r>
              <a:rPr lang="en-US" sz="2200" dirty="0">
                <a:solidFill>
                  <a:schemeClr val="bg1"/>
                </a:solidFill>
              </a:rPr>
              <a:t> County hospital, SE-601 83 Norrköping, Sweden</a:t>
            </a:r>
            <a:br>
              <a:rPr lang="sv-SE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Phone: + 46 70 9690977</a:t>
            </a:r>
            <a:r>
              <a:rPr lang="sv-SE" sz="2200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ORCID: A.W: 0000-0001-8591-313X. </a:t>
            </a:r>
            <a:br>
              <a:rPr lang="sv-SE" dirty="0">
                <a:solidFill>
                  <a:schemeClr val="bg1"/>
                </a:solidFill>
              </a:rPr>
            </a:br>
            <a:endParaRPr lang="nl-BE" sz="2200" dirty="0">
              <a:solidFill>
                <a:schemeClr val="bg1"/>
              </a:solidFill>
            </a:endParaRPr>
          </a:p>
        </p:txBody>
      </p:sp>
      <p:pic>
        <p:nvPicPr>
          <p:cNvPr id="6" name="Afbeelding 5" descr="Afbeelding met tekst, schermopname, Graphics, Lettertype&#10;&#10;Door AI gegenereerde inhoud is mogelijk onjuist.">
            <a:extLst>
              <a:ext uri="{FF2B5EF4-FFF2-40B4-BE49-F238E27FC236}">
                <a16:creationId xmlns:a16="http://schemas.microsoft.com/office/drawing/2014/main" id="{53401774-3CEF-673A-5884-CF68E7926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4704753"/>
          </a:xfrm>
          <a:prstGeom prst="rect">
            <a:avLst/>
          </a:prstGeom>
        </p:spPr>
      </p:pic>
      <p:pic>
        <p:nvPicPr>
          <p:cNvPr id="3" name="Afbeelding 4">
            <a:extLst>
              <a:ext uri="{FF2B5EF4-FFF2-40B4-BE49-F238E27FC236}">
                <a16:creationId xmlns:a16="http://schemas.microsoft.com/office/drawing/2014/main" id="{A10DA2D0-F0FC-EC33-E064-010C88886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241" y="1301581"/>
            <a:ext cx="4817160" cy="340317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932531E-9759-CBA6-952F-069B6C4BBC24}"/>
              </a:ext>
            </a:extLst>
          </p:cNvPr>
          <p:cNvSpPr txBox="1"/>
          <p:nvPr/>
        </p:nvSpPr>
        <p:spPr>
          <a:xfrm>
            <a:off x="4671083" y="2055832"/>
            <a:ext cx="3627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r>
              <a:rPr lang="sv-S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y0ur attention!</a:t>
            </a:r>
          </a:p>
        </p:txBody>
      </p:sp>
      <p:pic>
        <p:nvPicPr>
          <p:cNvPr id="11" name="Bild 10" descr="Hjärtorgan med hel fyllning">
            <a:extLst>
              <a:ext uri="{FF2B5EF4-FFF2-40B4-BE49-F238E27FC236}">
                <a16:creationId xmlns:a16="http://schemas.microsoft.com/office/drawing/2014/main" id="{734D7FDA-D654-BC98-EA71-0462A075D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617" y="5136889"/>
            <a:ext cx="1104069" cy="110406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0225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B6929-FD91-D337-D038-40E80B6FA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AE844-1D02-D2B9-B5B3-213AB7F1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418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Background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9032E0-570E-567B-2AB7-801C4CA55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92" y="1513981"/>
            <a:ext cx="5403011" cy="4841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Survivors of cardiac arrest often face multifaceted challenges: </a:t>
            </a:r>
          </a:p>
          <a:p>
            <a:pPr lvl="1"/>
            <a:r>
              <a:rPr lang="en-GB" dirty="0"/>
              <a:t>cognitive, </a:t>
            </a:r>
          </a:p>
          <a:p>
            <a:pPr lvl="1"/>
            <a:r>
              <a:rPr lang="en-GB" dirty="0"/>
              <a:t>emotional, </a:t>
            </a:r>
          </a:p>
          <a:p>
            <a:pPr lvl="1"/>
            <a:r>
              <a:rPr lang="en-GB" dirty="0"/>
              <a:t>physical problems, </a:t>
            </a:r>
          </a:p>
          <a:p>
            <a:pPr lvl="1"/>
            <a:r>
              <a:rPr lang="en-GB" dirty="0"/>
              <a:t>existential thoughts.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Usual symptoms: </a:t>
            </a:r>
          </a:p>
          <a:p>
            <a:pPr lvl="1"/>
            <a:r>
              <a:rPr lang="en-US" dirty="0"/>
              <a:t>anxiety and depression, </a:t>
            </a:r>
          </a:p>
          <a:p>
            <a:pPr lvl="1"/>
            <a:r>
              <a:rPr lang="en-US" dirty="0"/>
              <a:t>post-traumatic stress, </a:t>
            </a:r>
          </a:p>
          <a:p>
            <a:pPr lvl="1"/>
            <a:r>
              <a:rPr lang="en-US" dirty="0"/>
              <a:t>fatigue and sleep disturbances</a:t>
            </a:r>
          </a:p>
          <a:p>
            <a:pPr lvl="1"/>
            <a:r>
              <a:rPr lang="en-US" dirty="0" err="1"/>
              <a:t>kinesiophobia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nl-BE" dirty="0">
              <a:solidFill>
                <a:srgbClr val="056A9A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31F9A41-6924-E5A1-DD00-205EEEF8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716" y="1513981"/>
            <a:ext cx="702194" cy="64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30721EC3-6C99-2C7B-95FC-9A97FCE26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716" y="4123944"/>
            <a:ext cx="616124" cy="573077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406272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8DA18-835C-14F1-C0D1-4A3BF3EC3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634C5-78B1-C7F5-A64F-E3575F90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003" y="0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Background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95421D-EEC2-A64A-C806-75552235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939" y="1305464"/>
            <a:ext cx="553199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200" dirty="0"/>
              <a:t>International and national guidelines emphasize the importance of follow-up within three months, including patient education and psychosocial screening.</a:t>
            </a:r>
            <a:endParaRPr lang="en-US" sz="22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endParaRPr lang="nl-BE" dirty="0">
              <a:solidFill>
                <a:srgbClr val="056A9A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88DF467-94AB-2E75-44C7-A9BD4010EF87}"/>
              </a:ext>
            </a:extLst>
          </p:cNvPr>
          <p:cNvSpPr/>
          <p:nvPr/>
        </p:nvSpPr>
        <p:spPr>
          <a:xfrm>
            <a:off x="11577566" y="5652236"/>
            <a:ext cx="614433" cy="614432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A85D07-9AC8-0FA7-D814-340099D6B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568" y="6243568"/>
            <a:ext cx="614432" cy="614432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C251F39-7E9D-3638-0B00-AF8AC156F36F}"/>
              </a:ext>
            </a:extLst>
          </p:cNvPr>
          <p:cNvSpPr/>
          <p:nvPr/>
        </p:nvSpPr>
        <p:spPr>
          <a:xfrm>
            <a:off x="10963133" y="6243567"/>
            <a:ext cx="614433" cy="614432"/>
          </a:xfrm>
          <a:prstGeom prst="rect">
            <a:avLst/>
          </a:prstGeom>
          <a:solidFill>
            <a:srgbClr val="41D6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FA69BBC-03D1-4A12-24C2-3DE96408E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99" y="279978"/>
            <a:ext cx="4375258" cy="537682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921EE2EC-30BC-3510-BB86-7342300C8A21}"/>
              </a:ext>
            </a:extLst>
          </p:cNvPr>
          <p:cNvSpPr txBox="1"/>
          <p:nvPr/>
        </p:nvSpPr>
        <p:spPr>
          <a:xfrm>
            <a:off x="999490" y="5773907"/>
            <a:ext cx="3803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Nolan JP, </a:t>
            </a:r>
            <a:r>
              <a:rPr lang="sv-SE" sz="1000" dirty="0" err="1"/>
              <a:t>Sandroni</a:t>
            </a:r>
            <a:r>
              <a:rPr lang="sv-SE" sz="1000" dirty="0"/>
              <a:t> C, </a:t>
            </a:r>
            <a:r>
              <a:rPr lang="sv-SE" sz="1000" dirty="0" err="1"/>
              <a:t>Böttiger</a:t>
            </a:r>
            <a:r>
              <a:rPr lang="sv-SE" sz="1000" dirty="0"/>
              <a:t> BW, et al. European Resuscitation Council and European Society of Intensive Care Medicine Guidelines 2021: Post-resuscitation care. </a:t>
            </a:r>
            <a:r>
              <a:rPr lang="sv-SE" sz="1000" i="1" dirty="0"/>
              <a:t>Resuscitation</a:t>
            </a:r>
            <a:r>
              <a:rPr lang="sv-SE" sz="1000" dirty="0"/>
              <a:t>. 2021;161:220-269. 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1A6C14B-B378-F4A1-3486-B63329522736}"/>
              </a:ext>
            </a:extLst>
          </p:cNvPr>
          <p:cNvSpPr txBox="1">
            <a:spLocks/>
          </p:cNvSpPr>
          <p:nvPr/>
        </p:nvSpPr>
        <p:spPr>
          <a:xfrm>
            <a:off x="5778064" y="3895329"/>
            <a:ext cx="5799504" cy="219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Survivors with non-cardiac arrest </a:t>
            </a:r>
            <a:r>
              <a:rPr lang="en-US" sz="2200" dirty="0" err="1"/>
              <a:t>aetiology</a:t>
            </a:r>
            <a:r>
              <a:rPr lang="en-US" sz="2200" dirty="0"/>
              <a:t> – may fall outside the scope of specialist clinics and are often left to seek support through primary care or digital platforms. </a:t>
            </a:r>
          </a:p>
          <a:p>
            <a:pPr marL="514350" indent="-514350">
              <a:buFont typeface="+mj-lt"/>
              <a:buAutoNum type="arabicPeriod"/>
            </a:pPr>
            <a:endParaRPr lang="nl-BE" dirty="0">
              <a:solidFill>
                <a:srgbClr val="056A9A"/>
              </a:solidFill>
              <a:latin typeface="Corbel" panose="020B0503020204020204" pitchFamily="34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5292E78-2F0C-6369-6BDD-D0D56C6367F3}"/>
              </a:ext>
            </a:extLst>
          </p:cNvPr>
          <p:cNvSpPr txBox="1">
            <a:spLocks/>
          </p:cNvSpPr>
          <p:nvPr/>
        </p:nvSpPr>
        <p:spPr>
          <a:xfrm>
            <a:off x="5778065" y="2638128"/>
            <a:ext cx="6163564" cy="15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sv-SE" sz="2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Follow-up care is often insufficient.</a:t>
            </a:r>
          </a:p>
          <a:p>
            <a:pPr marL="514350" indent="-514350">
              <a:buFont typeface="+mj-lt"/>
              <a:buAutoNum type="arabicPeriod"/>
            </a:pPr>
            <a:endParaRPr lang="nl-BE" dirty="0">
              <a:solidFill>
                <a:srgbClr val="056A9A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5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282ED-F349-00E6-F8BA-BA9D9BFE7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0784B-2D1D-9104-3624-9DF908BD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Background</a:t>
            </a:r>
            <a:endParaRPr lang="nl-BE" sz="4000" dirty="0"/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69D4D9CA-0221-DBC2-B778-19B7BD29C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883552"/>
              </p:ext>
            </p:extLst>
          </p:nvPr>
        </p:nvGraphicFramePr>
        <p:xfrm>
          <a:off x="749149" y="1259575"/>
          <a:ext cx="10827155" cy="45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Bild 15" descr="Hjärtorgan med hel fyllning">
            <a:extLst>
              <a:ext uri="{FF2B5EF4-FFF2-40B4-BE49-F238E27FC236}">
                <a16:creationId xmlns:a16="http://schemas.microsoft.com/office/drawing/2014/main" id="{0A798E6B-049F-F621-1346-2C7B73D57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0500" y="4736884"/>
            <a:ext cx="835734" cy="835734"/>
          </a:xfrm>
          <a:prstGeom prst="rect">
            <a:avLst/>
          </a:prstGeom>
        </p:spPr>
      </p:pic>
      <p:pic>
        <p:nvPicPr>
          <p:cNvPr id="20" name="Bild 19" descr="Internet med hel fyllning">
            <a:extLst>
              <a:ext uri="{FF2B5EF4-FFF2-40B4-BE49-F238E27FC236}">
                <a16:creationId xmlns:a16="http://schemas.microsoft.com/office/drawing/2014/main" id="{3042D1CB-8C2F-4B0E-AE18-4298C96B4D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0500" y="3223769"/>
            <a:ext cx="755904" cy="755904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1E657F0A-CFC6-54C5-07BF-5FAE27B507AF}"/>
              </a:ext>
            </a:extLst>
          </p:cNvPr>
          <p:cNvSpPr txBox="1"/>
          <p:nvPr/>
        </p:nvSpPr>
        <p:spPr>
          <a:xfrm>
            <a:off x="1125671" y="3223769"/>
            <a:ext cx="835734" cy="7559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23" name="Bild 22" descr="Onlinenätverk med hel fyllning">
            <a:extLst>
              <a:ext uri="{FF2B5EF4-FFF2-40B4-BE49-F238E27FC236}">
                <a16:creationId xmlns:a16="http://schemas.microsoft.com/office/drawing/2014/main" id="{50966CDB-FB3B-DDEE-70E5-F4F6D11BDC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83389" y="1703249"/>
            <a:ext cx="570129" cy="57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8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34786-497E-10F8-68D6-99642C5B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61" y="41390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Aim </a:t>
            </a:r>
            <a:endParaRPr lang="nl-B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02912B-6327-2DEE-2817-A6C28C6D7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944" y="2035131"/>
            <a:ext cx="9896856" cy="1563021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 explore survivors’ perspectives on digital support and identify relevant content and delivery formats for a web-based support and learning platform. </a:t>
            </a:r>
            <a:endParaRPr lang="nl-BE" sz="3000" dirty="0">
              <a:solidFill>
                <a:schemeClr val="tx2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1" name="Bildobjekt 10" descr="En bild som visar person, Människoansikte, inomhus, glasögon&#10;&#10;AI-genererat innehåll kan vara felaktigt.">
            <a:extLst>
              <a:ext uri="{FF2B5EF4-FFF2-40B4-BE49-F238E27FC236}">
                <a16:creationId xmlns:a16="http://schemas.microsoft.com/office/drawing/2014/main" id="{127E2448-3B15-9AEB-C1A7-2AE224F21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60" y="3864068"/>
            <a:ext cx="3565480" cy="237698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Afbeelding 4">
            <a:extLst>
              <a:ext uri="{FF2B5EF4-FFF2-40B4-BE49-F238E27FC236}">
                <a16:creationId xmlns:a16="http://schemas.microsoft.com/office/drawing/2014/main" id="{D7D9A8A3-10A5-BCD3-73C2-2DE746337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347472" cy="347472"/>
          </a:xfrm>
          <a:prstGeom prst="rect">
            <a:avLst/>
          </a:prstGeom>
        </p:spPr>
      </p:pic>
      <p:pic>
        <p:nvPicPr>
          <p:cNvPr id="8" name="Afbeelding 4">
            <a:extLst>
              <a:ext uri="{FF2B5EF4-FFF2-40B4-BE49-F238E27FC236}">
                <a16:creationId xmlns:a16="http://schemas.microsoft.com/office/drawing/2014/main" id="{8AE05F19-0BDE-B961-8157-9C75501F7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904" y="6470904"/>
            <a:ext cx="387096" cy="387096"/>
          </a:xfrm>
          <a:prstGeom prst="rect">
            <a:avLst/>
          </a:prstGeom>
        </p:spPr>
      </p:pic>
      <p:sp>
        <p:nvSpPr>
          <p:cNvPr id="9" name="Rechthoek 3">
            <a:extLst>
              <a:ext uri="{FF2B5EF4-FFF2-40B4-BE49-F238E27FC236}">
                <a16:creationId xmlns:a16="http://schemas.microsoft.com/office/drawing/2014/main" id="{03CB8563-DFD9-D91E-671D-2B8A9937E119}"/>
              </a:ext>
            </a:extLst>
          </p:cNvPr>
          <p:cNvSpPr/>
          <p:nvPr/>
        </p:nvSpPr>
        <p:spPr>
          <a:xfrm>
            <a:off x="11804904" y="6147836"/>
            <a:ext cx="387096" cy="323068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50EF0B2D-CF6E-46FB-1C0B-D89C87243D1C}"/>
              </a:ext>
            </a:extLst>
          </p:cNvPr>
          <p:cNvSpPr/>
          <p:nvPr/>
        </p:nvSpPr>
        <p:spPr>
          <a:xfrm>
            <a:off x="347473" y="1257"/>
            <a:ext cx="307216" cy="344960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5">
            <a:extLst>
              <a:ext uri="{FF2B5EF4-FFF2-40B4-BE49-F238E27FC236}">
                <a16:creationId xmlns:a16="http://schemas.microsoft.com/office/drawing/2014/main" id="{8164C87E-62BC-3BB1-46C2-B25D32E8C64A}"/>
              </a:ext>
            </a:extLst>
          </p:cNvPr>
          <p:cNvSpPr/>
          <p:nvPr/>
        </p:nvSpPr>
        <p:spPr>
          <a:xfrm>
            <a:off x="11417808" y="6470904"/>
            <a:ext cx="387096" cy="387097"/>
          </a:xfrm>
          <a:prstGeom prst="rect">
            <a:avLst/>
          </a:prstGeom>
          <a:solidFill>
            <a:srgbClr val="41D6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5">
            <a:extLst>
              <a:ext uri="{FF2B5EF4-FFF2-40B4-BE49-F238E27FC236}">
                <a16:creationId xmlns:a16="http://schemas.microsoft.com/office/drawing/2014/main" id="{5B542CA6-A1B1-2C53-680A-F91C562731E1}"/>
              </a:ext>
            </a:extLst>
          </p:cNvPr>
          <p:cNvSpPr/>
          <p:nvPr/>
        </p:nvSpPr>
        <p:spPr>
          <a:xfrm>
            <a:off x="2512" y="344961"/>
            <a:ext cx="344961" cy="347472"/>
          </a:xfrm>
          <a:prstGeom prst="rect">
            <a:avLst/>
          </a:prstGeom>
          <a:solidFill>
            <a:srgbClr val="41D6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015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F1B4B-9744-6753-FE88-97105942A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4">
            <a:extLst>
              <a:ext uri="{FF2B5EF4-FFF2-40B4-BE49-F238E27FC236}">
                <a16:creationId xmlns:a16="http://schemas.microsoft.com/office/drawing/2014/main" id="{9256E7B5-4C3B-2CA3-4B35-EDE6D46D4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47472" cy="347472"/>
          </a:xfrm>
          <a:prstGeom prst="rect">
            <a:avLst/>
          </a:prstGeom>
        </p:spPr>
      </p:pic>
      <p:pic>
        <p:nvPicPr>
          <p:cNvPr id="8" name="Afbeelding 4">
            <a:extLst>
              <a:ext uri="{FF2B5EF4-FFF2-40B4-BE49-F238E27FC236}">
                <a16:creationId xmlns:a16="http://schemas.microsoft.com/office/drawing/2014/main" id="{1833B96B-EE72-2FA5-0B6D-19175901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904" y="6470904"/>
            <a:ext cx="387096" cy="387096"/>
          </a:xfrm>
          <a:prstGeom prst="rect">
            <a:avLst/>
          </a:prstGeom>
        </p:spPr>
      </p:pic>
      <p:sp>
        <p:nvSpPr>
          <p:cNvPr id="9" name="Rechthoek 3">
            <a:extLst>
              <a:ext uri="{FF2B5EF4-FFF2-40B4-BE49-F238E27FC236}">
                <a16:creationId xmlns:a16="http://schemas.microsoft.com/office/drawing/2014/main" id="{7B4ECA0F-5A0B-6486-9490-3792C4628FC9}"/>
              </a:ext>
            </a:extLst>
          </p:cNvPr>
          <p:cNvSpPr/>
          <p:nvPr/>
        </p:nvSpPr>
        <p:spPr>
          <a:xfrm>
            <a:off x="11804904" y="6147836"/>
            <a:ext cx="387096" cy="323068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3">
            <a:extLst>
              <a:ext uri="{FF2B5EF4-FFF2-40B4-BE49-F238E27FC236}">
                <a16:creationId xmlns:a16="http://schemas.microsoft.com/office/drawing/2014/main" id="{ECF3AFFD-DEA5-7F1E-B927-721F61D87728}"/>
              </a:ext>
            </a:extLst>
          </p:cNvPr>
          <p:cNvSpPr/>
          <p:nvPr/>
        </p:nvSpPr>
        <p:spPr>
          <a:xfrm>
            <a:off x="347473" y="1257"/>
            <a:ext cx="307216" cy="344960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5">
            <a:extLst>
              <a:ext uri="{FF2B5EF4-FFF2-40B4-BE49-F238E27FC236}">
                <a16:creationId xmlns:a16="http://schemas.microsoft.com/office/drawing/2014/main" id="{DF44ECCC-1473-5E54-4997-89049F21D138}"/>
              </a:ext>
            </a:extLst>
          </p:cNvPr>
          <p:cNvSpPr/>
          <p:nvPr/>
        </p:nvSpPr>
        <p:spPr>
          <a:xfrm>
            <a:off x="11417808" y="6470904"/>
            <a:ext cx="387096" cy="387097"/>
          </a:xfrm>
          <a:prstGeom prst="rect">
            <a:avLst/>
          </a:prstGeom>
          <a:solidFill>
            <a:srgbClr val="41D6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5">
            <a:extLst>
              <a:ext uri="{FF2B5EF4-FFF2-40B4-BE49-F238E27FC236}">
                <a16:creationId xmlns:a16="http://schemas.microsoft.com/office/drawing/2014/main" id="{8C6AE278-BAC4-98B6-6E7E-20E23A443602}"/>
              </a:ext>
            </a:extLst>
          </p:cNvPr>
          <p:cNvSpPr/>
          <p:nvPr/>
        </p:nvSpPr>
        <p:spPr>
          <a:xfrm>
            <a:off x="2512" y="344961"/>
            <a:ext cx="344961" cy="347472"/>
          </a:xfrm>
          <a:prstGeom prst="rect">
            <a:avLst/>
          </a:prstGeom>
          <a:solidFill>
            <a:srgbClr val="41D6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C94F072-B57C-04B7-8574-8ED7E324C1DE}"/>
              </a:ext>
            </a:extLst>
          </p:cNvPr>
          <p:cNvGrpSpPr/>
          <p:nvPr/>
        </p:nvGrpSpPr>
        <p:grpSpPr>
          <a:xfrm>
            <a:off x="2531172" y="2493016"/>
            <a:ext cx="7366125" cy="633028"/>
            <a:chOff x="0" y="22502"/>
            <a:chExt cx="7366125" cy="633028"/>
          </a:xfrm>
        </p:grpSpPr>
        <p:sp>
          <p:nvSpPr>
            <p:cNvPr id="14" name="Rektangel: rundade hörn 13">
              <a:extLst>
                <a:ext uri="{FF2B5EF4-FFF2-40B4-BE49-F238E27FC236}">
                  <a16:creationId xmlns:a16="http://schemas.microsoft.com/office/drawing/2014/main" id="{F5C993F2-F5C8-88BF-7A38-76EB2058B93B}"/>
                </a:ext>
              </a:extLst>
            </p:cNvPr>
            <p:cNvSpPr/>
            <p:nvPr/>
          </p:nvSpPr>
          <p:spPr>
            <a:xfrm>
              <a:off x="0" y="22502"/>
              <a:ext cx="7366125" cy="633028"/>
            </a:xfrm>
            <a:prstGeom prst="roundRect">
              <a:avLst/>
            </a:prstGeom>
            <a:gradFill rotWithShape="0">
              <a:gsLst>
                <a:gs pos="0">
                  <a:srgbClr val="E3121C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Rektangel: rundade hörn 4">
              <a:extLst>
                <a:ext uri="{FF2B5EF4-FFF2-40B4-BE49-F238E27FC236}">
                  <a16:creationId xmlns:a16="http://schemas.microsoft.com/office/drawing/2014/main" id="{B55F26E9-5103-FCCC-E580-1CDC0470E30A}"/>
                </a:ext>
              </a:extLst>
            </p:cNvPr>
            <p:cNvSpPr txBox="1"/>
            <p:nvPr/>
          </p:nvSpPr>
          <p:spPr>
            <a:xfrm>
              <a:off x="30902" y="53404"/>
              <a:ext cx="7304321" cy="571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Procedure</a:t>
              </a:r>
              <a:endParaRPr lang="en-US" sz="3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26124974-5A45-8A6E-FCCA-208543019017}"/>
              </a:ext>
            </a:extLst>
          </p:cNvPr>
          <p:cNvGrpSpPr/>
          <p:nvPr/>
        </p:nvGrpSpPr>
        <p:grpSpPr>
          <a:xfrm>
            <a:off x="2443839" y="3012429"/>
            <a:ext cx="7419441" cy="3458475"/>
            <a:chOff x="0" y="185157"/>
            <a:chExt cx="7419441" cy="3458475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07DB09F0-1830-56A3-3F52-89E6B65A47F8}"/>
                </a:ext>
              </a:extLst>
            </p:cNvPr>
            <p:cNvSpPr/>
            <p:nvPr/>
          </p:nvSpPr>
          <p:spPr>
            <a:xfrm>
              <a:off x="0" y="633213"/>
              <a:ext cx="7366125" cy="3010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4EF27BB7-0A3B-6133-5C84-6E2D66430A3E}"/>
                </a:ext>
              </a:extLst>
            </p:cNvPr>
            <p:cNvSpPr txBox="1"/>
            <p:nvPr/>
          </p:nvSpPr>
          <p:spPr>
            <a:xfrm>
              <a:off x="53316" y="185157"/>
              <a:ext cx="7366125" cy="3010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874" tIns="25400" rIns="14224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en-US" sz="2000" kern="1200" dirty="0"/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2600" kern="12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The study was conducted in Sweden between November 2024 and February 2025. </a:t>
              </a:r>
              <a:endParaRPr lang="en-US" sz="2600" kern="12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en-US" sz="2600" kern="12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2600" kern="12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Participants were recruited via the national peer support network for cardiac arrest survivors and their family members. </a:t>
              </a:r>
              <a:endParaRPr lang="en-US" sz="2600" kern="12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52C78429-314E-CB80-27AF-319C6126764D}"/>
              </a:ext>
            </a:extLst>
          </p:cNvPr>
          <p:cNvSpPr txBox="1"/>
          <p:nvPr/>
        </p:nvSpPr>
        <p:spPr>
          <a:xfrm>
            <a:off x="2531172" y="173737"/>
            <a:ext cx="7129653" cy="1984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Study design</a:t>
            </a:r>
            <a:endParaRPr lang="sv-SE" sz="3200" b="1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  <a:ea typeface="Times New Roman" panose="02020603050405020304" pitchFamily="18" charset="0"/>
              </a:rPr>
              <a:t>Q</a:t>
            </a:r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ea typeface="Times New Roman" panose="02020603050405020304" pitchFamily="18" charset="0"/>
              </a:rPr>
              <a:t>ualitative design, combining focus group and individual interviews to gain in-depth insight into survivors’ experiences and preferences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90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1AE7D-5D9B-1DCE-16C2-9D102B233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E35B4-4FB6-AF5A-DDAF-94165164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42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rbel" panose="020B0503020204020204" pitchFamily="34" charset="0"/>
              </a:rPr>
              <a:t>Participants </a:t>
            </a:r>
            <a:br>
              <a:rPr lang="en-US" dirty="0">
                <a:solidFill>
                  <a:schemeClr val="accent1"/>
                </a:solidFill>
                <a:latin typeface="Corbel" panose="020B0503020204020204" pitchFamily="34" charset="0"/>
              </a:rPr>
            </a:b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D5F3F7-B608-C775-5189-6F9E8AEA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71" y="330790"/>
            <a:ext cx="10939748" cy="15090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>
              <a:solidFill>
                <a:schemeClr val="tx2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chemeClr val="accent1"/>
                </a:solidFill>
                <a:latin typeface="Corbel" panose="020B0503020204020204" pitchFamily="34" charset="0"/>
              </a:rPr>
              <a:t>Inclusion criteria: 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accent1"/>
                </a:solidFill>
                <a:latin typeface="Corbel" panose="020B0503020204020204" pitchFamily="34" charset="0"/>
              </a:rPr>
              <a:t>≥ 18 years old, Swedish-speaking and having survived a cardiac arrest.</a:t>
            </a:r>
          </a:p>
          <a:p>
            <a:pPr marL="0" indent="0">
              <a:buNone/>
            </a:pPr>
            <a:endParaRPr lang="en-US" sz="2600" dirty="0">
              <a:solidFill>
                <a:schemeClr val="accent1"/>
              </a:solidFill>
              <a:latin typeface="Corbel" panose="020B05030202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BE" dirty="0">
              <a:solidFill>
                <a:srgbClr val="056A9A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4B82041-C0F6-DE4E-5D40-4A97613AE35D}"/>
              </a:ext>
            </a:extLst>
          </p:cNvPr>
          <p:cNvSpPr/>
          <p:nvPr/>
        </p:nvSpPr>
        <p:spPr>
          <a:xfrm>
            <a:off x="11841480" y="6156960"/>
            <a:ext cx="350520" cy="350520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208A49-4CB4-861A-2639-7D017C74A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480" y="6507480"/>
            <a:ext cx="350520" cy="35052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B335D85-38B8-A216-1D72-CADB846F5946}"/>
              </a:ext>
            </a:extLst>
          </p:cNvPr>
          <p:cNvSpPr/>
          <p:nvPr/>
        </p:nvSpPr>
        <p:spPr>
          <a:xfrm>
            <a:off x="11490960" y="6507480"/>
            <a:ext cx="350520" cy="350520"/>
          </a:xfrm>
          <a:prstGeom prst="rect">
            <a:avLst/>
          </a:prstGeom>
          <a:solidFill>
            <a:srgbClr val="41D6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797830E8-6F96-FBD8-9342-A4651DB6E512}"/>
              </a:ext>
            </a:extLst>
          </p:cNvPr>
          <p:cNvSpPr/>
          <p:nvPr/>
        </p:nvSpPr>
        <p:spPr>
          <a:xfrm>
            <a:off x="426214" y="-1"/>
            <a:ext cx="428282" cy="428281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5">
            <a:extLst>
              <a:ext uri="{FF2B5EF4-FFF2-40B4-BE49-F238E27FC236}">
                <a16:creationId xmlns:a16="http://schemas.microsoft.com/office/drawing/2014/main" id="{E4ED449F-648A-30DA-B9A0-87805AAFE388}"/>
              </a:ext>
            </a:extLst>
          </p:cNvPr>
          <p:cNvSpPr/>
          <p:nvPr/>
        </p:nvSpPr>
        <p:spPr>
          <a:xfrm>
            <a:off x="-1" y="362920"/>
            <a:ext cx="428281" cy="428281"/>
          </a:xfrm>
          <a:prstGeom prst="rect">
            <a:avLst/>
          </a:prstGeom>
          <a:solidFill>
            <a:srgbClr val="41D6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4">
            <a:extLst>
              <a:ext uri="{FF2B5EF4-FFF2-40B4-BE49-F238E27FC236}">
                <a16:creationId xmlns:a16="http://schemas.microsoft.com/office/drawing/2014/main" id="{1F894E8A-D894-9A4D-5024-AC9D92CBF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281" cy="42828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102AE69-4089-E51C-7234-EF79335B3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02" y="4488873"/>
            <a:ext cx="3204749" cy="213662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4AE75956-2A6B-A52D-F263-B6C55BB011FF}"/>
              </a:ext>
            </a:extLst>
          </p:cNvPr>
          <p:cNvSpPr txBox="1"/>
          <p:nvPr/>
        </p:nvSpPr>
        <p:spPr>
          <a:xfrm>
            <a:off x="2820317" y="2042187"/>
            <a:ext cx="7524521" cy="18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20 participants 44 to 80 years, 8 women and 12 men.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Time since cardiac arrest: 3 months to 19 years.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All participants reported daily use of both a computer and a smartphone, and 19 used the Internet daily. </a:t>
            </a:r>
          </a:p>
        </p:txBody>
      </p:sp>
    </p:spTree>
    <p:extLst>
      <p:ext uri="{BB962C8B-B14F-4D97-AF65-F5344CB8AC3E}">
        <p14:creationId xmlns:p14="http://schemas.microsoft.com/office/powerpoint/2010/main" val="241559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A01269-9FE4-908D-0BAF-9DA6C2885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23BF7-29EF-2645-AE00-6C5F4BA8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56A9A"/>
                </a:solidFill>
                <a:latin typeface="Corbel" panose="020B0503020204020204" pitchFamily="34" charset="0"/>
              </a:rPr>
              <a:t>Data collection </a:t>
            </a:r>
            <a:br>
              <a:rPr lang="en-US" dirty="0">
                <a:solidFill>
                  <a:srgbClr val="056A9A"/>
                </a:solidFill>
                <a:latin typeface="Corbel" panose="020B0503020204020204" pitchFamily="34" charset="0"/>
              </a:rPr>
            </a:br>
            <a:endParaRPr lang="nl-BE" dirty="0"/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A763CA05-0278-1853-06B3-5FC1CB993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772583"/>
              </p:ext>
            </p:extLst>
          </p:nvPr>
        </p:nvGraphicFramePr>
        <p:xfrm>
          <a:off x="1078992" y="1322705"/>
          <a:ext cx="1003401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ruta 12">
            <a:extLst>
              <a:ext uri="{FF2B5EF4-FFF2-40B4-BE49-F238E27FC236}">
                <a16:creationId xmlns:a16="http://schemas.microsoft.com/office/drawing/2014/main" id="{B7A23BB9-20B4-836E-3A0A-5D730BA2A27F}"/>
              </a:ext>
            </a:extLst>
          </p:cNvPr>
          <p:cNvSpPr txBox="1"/>
          <p:nvPr/>
        </p:nvSpPr>
        <p:spPr>
          <a:xfrm>
            <a:off x="1288973" y="3041174"/>
            <a:ext cx="1068637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4" name="Bild 13" descr="Chatt kontur">
            <a:extLst>
              <a:ext uri="{FF2B5EF4-FFF2-40B4-BE49-F238E27FC236}">
                <a16:creationId xmlns:a16="http://schemas.microsoft.com/office/drawing/2014/main" id="{35053F8F-413C-2B76-00FB-730BCA9AFA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5972" y="2824122"/>
            <a:ext cx="688023" cy="688023"/>
          </a:xfrm>
          <a:prstGeom prst="rect">
            <a:avLst/>
          </a:prstGeom>
        </p:spPr>
      </p:pic>
      <p:pic>
        <p:nvPicPr>
          <p:cNvPr id="16" name="Bild 15" descr="Omtanke med hel fyllning">
            <a:extLst>
              <a:ext uri="{FF2B5EF4-FFF2-40B4-BE49-F238E27FC236}">
                <a16:creationId xmlns:a16="http://schemas.microsoft.com/office/drawing/2014/main" id="{42AF5772-329F-AD9B-BC65-EA8CDF5E49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4590" y="3429000"/>
            <a:ext cx="690785" cy="690785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3524669A-26B1-8EAC-F0CD-45F27DAD2FB4}"/>
              </a:ext>
            </a:extLst>
          </p:cNvPr>
          <p:cNvSpPr txBox="1"/>
          <p:nvPr/>
        </p:nvSpPr>
        <p:spPr>
          <a:xfrm>
            <a:off x="1288973" y="4516916"/>
            <a:ext cx="1068637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20" name="Bild 19" descr="Tidtagarur med hel fyllning">
            <a:extLst>
              <a:ext uri="{FF2B5EF4-FFF2-40B4-BE49-F238E27FC236}">
                <a16:creationId xmlns:a16="http://schemas.microsoft.com/office/drawing/2014/main" id="{87F2CF4F-342F-A6B2-C5F5-CC360F38FF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88973" y="45831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88000">
              <a:schemeClr val="tx2">
                <a:lumMod val="10000"/>
                <a:lumOff val="9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54ED7B-EC2A-BB8B-96D9-771C43A1D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F4C6C-8F31-D8BD-75A2-A69E767B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296" y="6548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Analysis</a:t>
            </a:r>
            <a:br>
              <a:rPr lang="sv-SE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l-BE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D67949-E661-4758-9FB4-4431082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487" y="728266"/>
            <a:ext cx="1006996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Qualitative content analysis was used.</a:t>
            </a:r>
          </a:p>
          <a:p>
            <a:pPr marL="0" indent="0" algn="ctr">
              <a:buNone/>
            </a:pPr>
            <a:endParaRPr lang="en-GB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Three main categories and six sub-categories were identified, reflecting survivors’ needs, wishes, and preferences for a digital support program. </a:t>
            </a:r>
          </a:p>
          <a:p>
            <a:pPr marL="0" indent="0" algn="ctr">
              <a:buNone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Corbel" panose="020B0503020204020204" pitchFamily="34" charset="0"/>
            </a:endParaRPr>
          </a:p>
          <a:p>
            <a:pPr marL="0" indent="0" algn="ctr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nl-BE" dirty="0">
              <a:solidFill>
                <a:srgbClr val="056A9A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C18D3A33-32E0-71F1-B9C9-A7B43CCF5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01494"/>
              </p:ext>
            </p:extLst>
          </p:nvPr>
        </p:nvGraphicFramePr>
        <p:xfrm>
          <a:off x="1399032" y="2679855"/>
          <a:ext cx="9353149" cy="3245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4384">
                  <a:extLst>
                    <a:ext uri="{9D8B030D-6E8A-4147-A177-3AD203B41FA5}">
                      <a16:colId xmlns:a16="http://schemas.microsoft.com/office/drawing/2014/main" val="2373004618"/>
                    </a:ext>
                  </a:extLst>
                </a:gridCol>
                <a:gridCol w="2967656">
                  <a:extLst>
                    <a:ext uri="{9D8B030D-6E8A-4147-A177-3AD203B41FA5}">
                      <a16:colId xmlns:a16="http://schemas.microsoft.com/office/drawing/2014/main" val="1347067853"/>
                    </a:ext>
                  </a:extLst>
                </a:gridCol>
                <a:gridCol w="3451109">
                  <a:extLst>
                    <a:ext uri="{9D8B030D-6E8A-4147-A177-3AD203B41FA5}">
                      <a16:colId xmlns:a16="http://schemas.microsoft.com/office/drawing/2014/main" val="2022090630"/>
                    </a:ext>
                  </a:extLst>
                </a:gridCol>
              </a:tblGrid>
              <a:tr h="484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kern="100" dirty="0">
                          <a:effectLst/>
                        </a:rPr>
                        <a:t>Main categories</a:t>
                      </a:r>
                      <a:endParaRPr lang="sv-SE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kern="100" dirty="0">
                          <a:effectLst/>
                        </a:rPr>
                        <a:t>Sub-categories</a:t>
                      </a:r>
                      <a:endParaRPr lang="sv-SE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400" kern="100" dirty="0">
                          <a:effectLst/>
                        </a:rPr>
                        <a:t>Codes</a:t>
                      </a:r>
                      <a:endParaRPr lang="sv-SE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293463"/>
                  </a:ext>
                </a:extLst>
              </a:tr>
              <a:tr h="276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kern="100" dirty="0">
                          <a:solidFill>
                            <a:schemeClr val="tx2"/>
                          </a:solidFill>
                          <a:effectLst/>
                        </a:rPr>
                        <a:t>Need of clear communication &amp; healthcare..</a:t>
                      </a:r>
                      <a:endParaRPr lang="sv-SE" sz="2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DBD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sv-SE" sz="14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1" kern="100" dirty="0">
                          <a:solidFill>
                            <a:schemeClr val="tx2"/>
                          </a:solidFill>
                          <a:effectLst/>
                        </a:rPr>
                        <a:t>Guided support throughout the recovery process</a:t>
                      </a:r>
                      <a:endParaRPr lang="sv-SE" sz="2200" b="1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5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2"/>
                          </a:solidFill>
                          <a:effectLst/>
                        </a:rPr>
                        <a:t>Ambulance care</a:t>
                      </a:r>
                      <a:endParaRPr lang="sv-SE" sz="1800" kern="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2"/>
                          </a:solidFill>
                          <a:effectLst/>
                        </a:rPr>
                        <a:t>Intensive care </a:t>
                      </a:r>
                      <a:endParaRPr lang="sv-SE" sz="1800" kern="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2"/>
                          </a:solidFill>
                          <a:effectLst/>
                        </a:rPr>
                        <a:t>Hospital ward care</a:t>
                      </a:r>
                      <a:endParaRPr lang="sv-SE" sz="1800" kern="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2"/>
                          </a:solidFill>
                          <a:effectLst/>
                        </a:rPr>
                        <a:t>Leaving hospital and returning home</a:t>
                      </a:r>
                      <a:endParaRPr lang="sv-SE" sz="1800" kern="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2"/>
                          </a:solidFill>
                          <a:effectLst/>
                        </a:rPr>
                        <a:t>Physical activity in the recovery</a:t>
                      </a:r>
                      <a:endParaRPr lang="sv-SE" sz="1800" kern="1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2"/>
                          </a:solidFill>
                          <a:effectLst/>
                        </a:rPr>
                        <a:t>Healthcare follow-up</a:t>
                      </a:r>
                      <a:endParaRPr lang="sv-SE" sz="18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980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5612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5699A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b0ae66-c5cc-4ffa-8532-086b695446b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83B0794C32C847BCAE31CB9F21F36F" ma:contentTypeVersion="19" ma:contentTypeDescription="Create a new document." ma:contentTypeScope="" ma:versionID="c63b5c3c5a5ac880527a57bb1b7faaea">
  <xsd:schema xmlns:xsd="http://www.w3.org/2001/XMLSchema" xmlns:xs="http://www.w3.org/2001/XMLSchema" xmlns:p="http://schemas.microsoft.com/office/2006/metadata/properties" xmlns:ns3="d6f7dd0e-6fdd-4836-8718-69555d05b4b5" xmlns:ns4="a3b0ae66-c5cc-4ffa-8532-086b695446b1" targetNamespace="http://schemas.microsoft.com/office/2006/metadata/properties" ma:root="true" ma:fieldsID="5b125c585b642b03f739fdafbf68d46a" ns3:_="" ns4:_="">
    <xsd:import namespace="d6f7dd0e-6fdd-4836-8718-69555d05b4b5"/>
    <xsd:import namespace="a3b0ae66-c5cc-4ffa-8532-086b695446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7dd0e-6fdd-4836-8718-69555d05b4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0ae66-c5cc-4ffa-8532-086b695446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70D2F7-37ED-429B-8418-DED9B91391AB}">
  <ds:schemaRefs>
    <ds:schemaRef ds:uri="a3b0ae66-c5cc-4ffa-8532-086b695446b1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d6f7dd0e-6fdd-4836-8718-69555d05b4b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C1D6FD-A78B-42C7-B023-639DC04E45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C0535-FEDF-4137-A3F5-7CDA45292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f7dd0e-6fdd-4836-8718-69555d05b4b5"/>
    <ds:schemaRef ds:uri="a3b0ae66-c5cc-4ffa-8532-086b695446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5628</TotalTime>
  <Words>691</Words>
  <Application>Microsoft Office PowerPoint</Application>
  <PresentationFormat>Bredbild</PresentationFormat>
  <Paragraphs>126</Paragraphs>
  <Slides>16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Aptos</vt:lpstr>
      <vt:lpstr>Arial</vt:lpstr>
      <vt:lpstr>Corbel</vt:lpstr>
      <vt:lpstr>Times New Roman</vt:lpstr>
      <vt:lpstr>Wingdings</vt:lpstr>
      <vt:lpstr>Kantoorthema</vt:lpstr>
      <vt:lpstr>Cardiac arrest survivors’ perspectives on a web-based support and learning platform: an interview study </vt:lpstr>
      <vt:lpstr>Background</vt:lpstr>
      <vt:lpstr>Background</vt:lpstr>
      <vt:lpstr>Background</vt:lpstr>
      <vt:lpstr> Aim </vt:lpstr>
      <vt:lpstr>PowerPoint-presentation</vt:lpstr>
      <vt:lpstr>Participants  </vt:lpstr>
      <vt:lpstr>Data collection  </vt:lpstr>
      <vt:lpstr>Analysis </vt:lpstr>
      <vt:lpstr>Main findings</vt:lpstr>
      <vt:lpstr>The web-based support and learning platform was developed through co-creation together with survivors, the research team, and various subject-matter experts.  </vt:lpstr>
      <vt:lpstr>The digital support and learning platform Cardiacarrestsurvivors.se</vt:lpstr>
      <vt:lpstr>PowerPoint-presentation</vt:lpstr>
      <vt:lpstr>PowerPoint-presentation</vt:lpstr>
      <vt:lpstr>PowerPoint-presentation</vt:lpstr>
      <vt:lpstr>Contact: Annette Waldemar annette.waldemar@liu.se Department of Cardiology, Vrinnevi County hospital, SE-601 83 Norrköping, Sweden Phone: + 46 70 9690977 ORCID: A.W: 0000-0001-8591-313X.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Watson Creative</dc:creator>
  <cp:lastModifiedBy>Annette Waldemar</cp:lastModifiedBy>
  <cp:revision>11</cp:revision>
  <dcterms:created xsi:type="dcterms:W3CDTF">2025-02-17T07:20:30Z</dcterms:created>
  <dcterms:modified xsi:type="dcterms:W3CDTF">2025-12-07T16:49:53Z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0x0101005A83B0794C32C847BCAE31CB9F21F36F</vt:lpwstr>
  </property>
  <property fmtid="{D5CDD505-2E9C-101B-9397-08002B2CF9AE}" pid="3" name="MediaServiceImageTags">
    <vt:lpwstr/>
  </property>
</Properties>
</file>