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725" r:id="rId3"/>
    <p:sldId id="726" r:id="rId4"/>
    <p:sldId id="724" r:id="rId5"/>
    <p:sldId id="283" r:id="rId6"/>
    <p:sldId id="729" r:id="rId7"/>
    <p:sldId id="592" r:id="rId8"/>
    <p:sldId id="259" r:id="rId9"/>
    <p:sldId id="258" r:id="rId10"/>
    <p:sldId id="730" r:id="rId11"/>
    <p:sldId id="731" r:id="rId12"/>
    <p:sldId id="732" r:id="rId1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tte Waldemar" userId="e37a984c-56f0-4758-8d45-31053a8ee707" providerId="ADAL" clId="{4AE5365B-ABC5-4C2F-927A-E8AF47CAE757}"/>
    <pc:docChg chg="undo custSel addSld delSld modSld sldOrd">
      <pc:chgData name="Annette Waldemar" userId="e37a984c-56f0-4758-8d45-31053a8ee707" providerId="ADAL" clId="{4AE5365B-ABC5-4C2F-927A-E8AF47CAE757}" dt="2025-12-19T08:09:42.319" v="693" actId="20577"/>
      <pc:docMkLst>
        <pc:docMk/>
      </pc:docMkLst>
      <pc:sldChg chg="modSp mod">
        <pc:chgData name="Annette Waldemar" userId="e37a984c-56f0-4758-8d45-31053a8ee707" providerId="ADAL" clId="{4AE5365B-ABC5-4C2F-927A-E8AF47CAE757}" dt="2025-12-11T06:10:48.494" v="671" actId="113"/>
        <pc:sldMkLst>
          <pc:docMk/>
          <pc:sldMk cId="3046659483" sldId="257"/>
        </pc:sldMkLst>
        <pc:graphicFrameChg chg="mod modGraphic">
          <ac:chgData name="Annette Waldemar" userId="e37a984c-56f0-4758-8d45-31053a8ee707" providerId="ADAL" clId="{4AE5365B-ABC5-4C2F-927A-E8AF47CAE757}" dt="2025-12-11T06:10:48.494" v="671" actId="113"/>
          <ac:graphicFrameMkLst>
            <pc:docMk/>
            <pc:sldMk cId="3046659483" sldId="257"/>
            <ac:graphicFrameMk id="32" creationId="{BE5E6BB9-D57F-8D29-F9AA-A2E01385B478}"/>
          </ac:graphicFrameMkLst>
        </pc:graphicFrameChg>
      </pc:sldChg>
      <pc:sldChg chg="modSp mod">
        <pc:chgData name="Annette Waldemar" userId="e37a984c-56f0-4758-8d45-31053a8ee707" providerId="ADAL" clId="{4AE5365B-ABC5-4C2F-927A-E8AF47CAE757}" dt="2025-12-09T07:50:49.153" v="170" actId="20577"/>
        <pc:sldMkLst>
          <pc:docMk/>
          <pc:sldMk cId="3467030840" sldId="258"/>
        </pc:sldMkLst>
        <pc:spChg chg="mod">
          <ac:chgData name="Annette Waldemar" userId="e37a984c-56f0-4758-8d45-31053a8ee707" providerId="ADAL" clId="{4AE5365B-ABC5-4C2F-927A-E8AF47CAE757}" dt="2025-12-09T07:49:21.466" v="163" actId="14100"/>
          <ac:spMkLst>
            <pc:docMk/>
            <pc:sldMk cId="3467030840" sldId="258"/>
            <ac:spMk id="2" creationId="{6E2D6BFC-D5EF-A9E5-E0D8-F2CA0981ECB2}"/>
          </ac:spMkLst>
        </pc:spChg>
        <pc:spChg chg="mod">
          <ac:chgData name="Annette Waldemar" userId="e37a984c-56f0-4758-8d45-31053a8ee707" providerId="ADAL" clId="{4AE5365B-ABC5-4C2F-927A-E8AF47CAE757}" dt="2025-12-09T07:50:49.153" v="170" actId="20577"/>
          <ac:spMkLst>
            <pc:docMk/>
            <pc:sldMk cId="3467030840" sldId="258"/>
            <ac:spMk id="6" creationId="{F6AAA1EB-3C90-D611-B2A8-2221C453E23C}"/>
          </ac:spMkLst>
        </pc:spChg>
      </pc:sldChg>
      <pc:sldChg chg="modSp mod">
        <pc:chgData name="Annette Waldemar" userId="e37a984c-56f0-4758-8d45-31053a8ee707" providerId="ADAL" clId="{4AE5365B-ABC5-4C2F-927A-E8AF47CAE757}" dt="2025-12-09T09:30:10.664" v="656" actId="20577"/>
        <pc:sldMkLst>
          <pc:docMk/>
          <pc:sldMk cId="2639443071" sldId="259"/>
        </pc:sldMkLst>
        <pc:spChg chg="mod">
          <ac:chgData name="Annette Waldemar" userId="e37a984c-56f0-4758-8d45-31053a8ee707" providerId="ADAL" clId="{4AE5365B-ABC5-4C2F-927A-E8AF47CAE757}" dt="2025-12-09T09:30:10.664" v="656" actId="20577"/>
          <ac:spMkLst>
            <pc:docMk/>
            <pc:sldMk cId="2639443071" sldId="259"/>
            <ac:spMk id="2" creationId="{4CAEDF99-7709-E919-768B-5EA4EB21C441}"/>
          </ac:spMkLst>
        </pc:spChg>
        <pc:spChg chg="mod">
          <ac:chgData name="Annette Waldemar" userId="e37a984c-56f0-4758-8d45-31053a8ee707" providerId="ADAL" clId="{4AE5365B-ABC5-4C2F-927A-E8AF47CAE757}" dt="2025-12-09T07:48:34.949" v="161" actId="20577"/>
          <ac:spMkLst>
            <pc:docMk/>
            <pc:sldMk cId="2639443071" sldId="259"/>
            <ac:spMk id="3" creationId="{82120C15-2E2C-4108-C870-3AC1B5BF37A4}"/>
          </ac:spMkLst>
        </pc:spChg>
      </pc:sldChg>
      <pc:sldChg chg="modSp">
        <pc:chgData name="Annette Waldemar" userId="e37a984c-56f0-4758-8d45-31053a8ee707" providerId="ADAL" clId="{4AE5365B-ABC5-4C2F-927A-E8AF47CAE757}" dt="2025-12-09T07:42:57.150" v="65"/>
        <pc:sldMkLst>
          <pc:docMk/>
          <pc:sldMk cId="4139064874" sldId="283"/>
        </pc:sldMkLst>
        <pc:spChg chg="mod">
          <ac:chgData name="Annette Waldemar" userId="e37a984c-56f0-4758-8d45-31053a8ee707" providerId="ADAL" clId="{4AE5365B-ABC5-4C2F-927A-E8AF47CAE757}" dt="2025-12-09T07:42:57.150" v="65"/>
          <ac:spMkLst>
            <pc:docMk/>
            <pc:sldMk cId="4139064874" sldId="283"/>
            <ac:spMk id="8" creationId="{A26FA64E-4BAB-5458-69B3-06DFFEFC1C5C}"/>
          </ac:spMkLst>
        </pc:spChg>
      </pc:sldChg>
      <pc:sldChg chg="addSp delSp modSp mod">
        <pc:chgData name="Annette Waldemar" userId="e37a984c-56f0-4758-8d45-31053a8ee707" providerId="ADAL" clId="{4AE5365B-ABC5-4C2F-927A-E8AF47CAE757}" dt="2025-12-09T07:46:58.630" v="99" actId="1076"/>
        <pc:sldMkLst>
          <pc:docMk/>
          <pc:sldMk cId="3700479211" sldId="592"/>
        </pc:sldMkLst>
        <pc:spChg chg="mod">
          <ac:chgData name="Annette Waldemar" userId="e37a984c-56f0-4758-8d45-31053a8ee707" providerId="ADAL" clId="{4AE5365B-ABC5-4C2F-927A-E8AF47CAE757}" dt="2025-12-09T07:46:58.630" v="99" actId="1076"/>
          <ac:spMkLst>
            <pc:docMk/>
            <pc:sldMk cId="3700479211" sldId="592"/>
            <ac:spMk id="2" creationId="{748E188D-9C79-F31E-E85F-29669824B495}"/>
          </ac:spMkLst>
        </pc:spChg>
        <pc:picChg chg="add mod">
          <ac:chgData name="Annette Waldemar" userId="e37a984c-56f0-4758-8d45-31053a8ee707" providerId="ADAL" clId="{4AE5365B-ABC5-4C2F-927A-E8AF47CAE757}" dt="2025-12-09T07:46:37.334" v="94" actId="1076"/>
          <ac:picMkLst>
            <pc:docMk/>
            <pc:sldMk cId="3700479211" sldId="592"/>
            <ac:picMk id="5" creationId="{493B2769-00D8-57AF-7CFB-4C5F5FF600FA}"/>
          </ac:picMkLst>
        </pc:picChg>
        <pc:picChg chg="add mod">
          <ac:chgData name="Annette Waldemar" userId="e37a984c-56f0-4758-8d45-31053a8ee707" providerId="ADAL" clId="{4AE5365B-ABC5-4C2F-927A-E8AF47CAE757}" dt="2025-12-09T07:46:53.206" v="98" actId="1076"/>
          <ac:picMkLst>
            <pc:docMk/>
            <pc:sldMk cId="3700479211" sldId="592"/>
            <ac:picMk id="9" creationId="{F8A2AD30-5BFA-8BDC-5B95-B1911836515D}"/>
          </ac:picMkLst>
        </pc:picChg>
      </pc:sldChg>
      <pc:sldChg chg="modSp">
        <pc:chgData name="Annette Waldemar" userId="e37a984c-56f0-4758-8d45-31053a8ee707" providerId="ADAL" clId="{4AE5365B-ABC5-4C2F-927A-E8AF47CAE757}" dt="2025-12-09T07:42:23.151" v="64"/>
        <pc:sldMkLst>
          <pc:docMk/>
          <pc:sldMk cId="2040382241" sldId="724"/>
        </pc:sldMkLst>
        <pc:spChg chg="mod">
          <ac:chgData name="Annette Waldemar" userId="e37a984c-56f0-4758-8d45-31053a8ee707" providerId="ADAL" clId="{4AE5365B-ABC5-4C2F-927A-E8AF47CAE757}" dt="2025-12-09T07:42:23.151" v="64"/>
          <ac:spMkLst>
            <pc:docMk/>
            <pc:sldMk cId="2040382241" sldId="724"/>
            <ac:spMk id="2" creationId="{233A6395-F042-2C57-0F2E-13D68BA87E09}"/>
          </ac:spMkLst>
        </pc:spChg>
      </pc:sldChg>
      <pc:sldChg chg="modSp mod">
        <pc:chgData name="Annette Waldemar" userId="e37a984c-56f0-4758-8d45-31053a8ee707" providerId="ADAL" clId="{4AE5365B-ABC5-4C2F-927A-E8AF47CAE757}" dt="2025-12-09T07:41:41.764" v="63" actId="1076"/>
        <pc:sldMkLst>
          <pc:docMk/>
          <pc:sldMk cId="2171386628" sldId="725"/>
        </pc:sldMkLst>
        <pc:spChg chg="mod">
          <ac:chgData name="Annette Waldemar" userId="e37a984c-56f0-4758-8d45-31053a8ee707" providerId="ADAL" clId="{4AE5365B-ABC5-4C2F-927A-E8AF47CAE757}" dt="2025-12-09T07:38:43.638" v="19" actId="1076"/>
          <ac:spMkLst>
            <pc:docMk/>
            <pc:sldMk cId="2171386628" sldId="725"/>
            <ac:spMk id="2" creationId="{E9F6F43A-3140-CE20-282E-7FF041FE920F}"/>
          </ac:spMkLst>
        </pc:spChg>
        <pc:spChg chg="mod">
          <ac:chgData name="Annette Waldemar" userId="e37a984c-56f0-4758-8d45-31053a8ee707" providerId="ADAL" clId="{4AE5365B-ABC5-4C2F-927A-E8AF47CAE757}" dt="2025-12-09T07:41:41.764" v="63" actId="1076"/>
          <ac:spMkLst>
            <pc:docMk/>
            <pc:sldMk cId="2171386628" sldId="725"/>
            <ac:spMk id="3" creationId="{87F34501-7B1D-CC05-E0EC-44681390F14B}"/>
          </ac:spMkLst>
        </pc:spChg>
      </pc:sldChg>
      <pc:sldChg chg="modSp mod">
        <pc:chgData name="Annette Waldemar" userId="e37a984c-56f0-4758-8d45-31053a8ee707" providerId="ADAL" clId="{4AE5365B-ABC5-4C2F-927A-E8AF47CAE757}" dt="2025-12-09T07:41:14.854" v="60"/>
        <pc:sldMkLst>
          <pc:docMk/>
          <pc:sldMk cId="2051762849" sldId="726"/>
        </pc:sldMkLst>
        <pc:spChg chg="mod">
          <ac:chgData name="Annette Waldemar" userId="e37a984c-56f0-4758-8d45-31053a8ee707" providerId="ADAL" clId="{4AE5365B-ABC5-4C2F-927A-E8AF47CAE757}" dt="2025-12-09T07:39:56.804" v="56" actId="122"/>
          <ac:spMkLst>
            <pc:docMk/>
            <pc:sldMk cId="2051762849" sldId="726"/>
            <ac:spMk id="17" creationId="{EB1B38FE-16DD-B74B-9705-9423EBA950B6}"/>
          </ac:spMkLst>
        </pc:spChg>
        <pc:graphicFrameChg chg="mod">
          <ac:chgData name="Annette Waldemar" userId="e37a984c-56f0-4758-8d45-31053a8ee707" providerId="ADAL" clId="{4AE5365B-ABC5-4C2F-927A-E8AF47CAE757}" dt="2025-12-09T07:41:14.854" v="60"/>
          <ac:graphicFrameMkLst>
            <pc:docMk/>
            <pc:sldMk cId="2051762849" sldId="726"/>
            <ac:graphicFrameMk id="22" creationId="{628EEEC2-C315-93A9-F2A4-87E1169ADB56}"/>
          </ac:graphicFrameMkLst>
        </pc:graphicFrameChg>
      </pc:sldChg>
      <pc:sldChg chg="modSp mod">
        <pc:chgData name="Annette Waldemar" userId="e37a984c-56f0-4758-8d45-31053a8ee707" providerId="ADAL" clId="{4AE5365B-ABC5-4C2F-927A-E8AF47CAE757}" dt="2025-12-09T09:30:21.399" v="662" actId="20577"/>
        <pc:sldMkLst>
          <pc:docMk/>
          <pc:sldMk cId="702775582" sldId="729"/>
        </pc:sldMkLst>
        <pc:spChg chg="mod">
          <ac:chgData name="Annette Waldemar" userId="e37a984c-56f0-4758-8d45-31053a8ee707" providerId="ADAL" clId="{4AE5365B-ABC5-4C2F-927A-E8AF47CAE757}" dt="2025-12-09T07:43:12.738" v="69" actId="20577"/>
          <ac:spMkLst>
            <pc:docMk/>
            <pc:sldMk cId="702775582" sldId="729"/>
            <ac:spMk id="2" creationId="{B4522FA6-8759-69B2-E63B-B60EDA59F09A}"/>
          </ac:spMkLst>
        </pc:spChg>
        <pc:spChg chg="mod">
          <ac:chgData name="Annette Waldemar" userId="e37a984c-56f0-4758-8d45-31053a8ee707" providerId="ADAL" clId="{4AE5365B-ABC5-4C2F-927A-E8AF47CAE757}" dt="2025-12-09T09:30:21.399" v="662" actId="20577"/>
          <ac:spMkLst>
            <pc:docMk/>
            <pc:sldMk cId="702775582" sldId="729"/>
            <ac:spMk id="3" creationId="{18E501B2-C173-71DA-D56D-EE311D7F7C47}"/>
          </ac:spMkLst>
        </pc:spChg>
      </pc:sldChg>
      <pc:sldChg chg="addSp delSp modSp mod ord">
        <pc:chgData name="Annette Waldemar" userId="e37a984c-56f0-4758-8d45-31053a8ee707" providerId="ADAL" clId="{4AE5365B-ABC5-4C2F-927A-E8AF47CAE757}" dt="2025-12-19T08:09:06.811" v="673" actId="20577"/>
        <pc:sldMkLst>
          <pc:docMk/>
          <pc:sldMk cId="3110587909" sldId="730"/>
        </pc:sldMkLst>
        <pc:spChg chg="mod">
          <ac:chgData name="Annette Waldemar" userId="e37a984c-56f0-4758-8d45-31053a8ee707" providerId="ADAL" clId="{4AE5365B-ABC5-4C2F-927A-E8AF47CAE757}" dt="2025-12-09T09:31:56.472" v="667" actId="1076"/>
          <ac:spMkLst>
            <pc:docMk/>
            <pc:sldMk cId="3110587909" sldId="730"/>
            <ac:spMk id="2" creationId="{DA9CF175-A71A-08E0-7E88-7085B7A8A2B6}"/>
          </ac:spMkLst>
        </pc:spChg>
        <pc:spChg chg="mod">
          <ac:chgData name="Annette Waldemar" userId="e37a984c-56f0-4758-8d45-31053a8ee707" providerId="ADAL" clId="{4AE5365B-ABC5-4C2F-927A-E8AF47CAE757}" dt="2025-12-19T08:09:06.811" v="673" actId="20577"/>
          <ac:spMkLst>
            <pc:docMk/>
            <pc:sldMk cId="3110587909" sldId="730"/>
            <ac:spMk id="13" creationId="{65C84974-15A8-E1BA-1F1C-735E9BC3B1FA}"/>
          </ac:spMkLst>
        </pc:spChg>
        <pc:spChg chg="mod">
          <ac:chgData name="Annette Waldemar" userId="e37a984c-56f0-4758-8d45-31053a8ee707" providerId="ADAL" clId="{4AE5365B-ABC5-4C2F-927A-E8AF47CAE757}" dt="2025-12-09T09:27:13.630" v="641" actId="1076"/>
          <ac:spMkLst>
            <pc:docMk/>
            <pc:sldMk cId="3110587909" sldId="730"/>
            <ac:spMk id="17" creationId="{30831932-8B28-0A06-6905-094278475B5D}"/>
          </ac:spMkLst>
        </pc:spChg>
        <pc:picChg chg="add mod">
          <ac:chgData name="Annette Waldemar" userId="e37a984c-56f0-4758-8d45-31053a8ee707" providerId="ADAL" clId="{4AE5365B-ABC5-4C2F-927A-E8AF47CAE757}" dt="2025-12-09T09:27:07.946" v="640" actId="1076"/>
          <ac:picMkLst>
            <pc:docMk/>
            <pc:sldMk cId="3110587909" sldId="730"/>
            <ac:picMk id="29" creationId="{6B176A8B-E75F-2A0D-67FC-45FB9D5C2DD4}"/>
          </ac:picMkLst>
        </pc:picChg>
      </pc:sldChg>
      <pc:sldChg chg="modSp mod">
        <pc:chgData name="Annette Waldemar" userId="e37a984c-56f0-4758-8d45-31053a8ee707" providerId="ADAL" clId="{4AE5365B-ABC5-4C2F-927A-E8AF47CAE757}" dt="2025-12-19T08:09:42.319" v="693" actId="20577"/>
        <pc:sldMkLst>
          <pc:docMk/>
          <pc:sldMk cId="725624073" sldId="731"/>
        </pc:sldMkLst>
        <pc:spChg chg="mod">
          <ac:chgData name="Annette Waldemar" userId="e37a984c-56f0-4758-8d45-31053a8ee707" providerId="ADAL" clId="{4AE5365B-ABC5-4C2F-927A-E8AF47CAE757}" dt="2025-12-09T09:18:52.693" v="465" actId="14100"/>
          <ac:spMkLst>
            <pc:docMk/>
            <pc:sldMk cId="725624073" sldId="731"/>
            <ac:spMk id="2" creationId="{97F2CC36-DC3C-DC44-6126-D83960CF160F}"/>
          </ac:spMkLst>
        </pc:spChg>
        <pc:spChg chg="mod">
          <ac:chgData name="Annette Waldemar" userId="e37a984c-56f0-4758-8d45-31053a8ee707" providerId="ADAL" clId="{4AE5365B-ABC5-4C2F-927A-E8AF47CAE757}" dt="2025-12-19T08:09:42.319" v="693" actId="20577"/>
          <ac:spMkLst>
            <pc:docMk/>
            <pc:sldMk cId="725624073" sldId="731"/>
            <ac:spMk id="22" creationId="{B3EC36AB-CC58-F7B6-D16C-849080078B78}"/>
          </ac:spMkLst>
        </pc:spChg>
      </pc:sldChg>
      <pc:sldChg chg="modSp mod">
        <pc:chgData name="Annette Waldemar" userId="e37a984c-56f0-4758-8d45-31053a8ee707" providerId="ADAL" clId="{4AE5365B-ABC5-4C2F-927A-E8AF47CAE757}" dt="2025-12-09T09:26:11.503" v="633" actId="20577"/>
        <pc:sldMkLst>
          <pc:docMk/>
          <pc:sldMk cId="454319886" sldId="732"/>
        </pc:sldMkLst>
        <pc:spChg chg="mod">
          <ac:chgData name="Annette Waldemar" userId="e37a984c-56f0-4758-8d45-31053a8ee707" providerId="ADAL" clId="{4AE5365B-ABC5-4C2F-927A-E8AF47CAE757}" dt="2025-12-09T09:22:16.301" v="503" actId="1076"/>
          <ac:spMkLst>
            <pc:docMk/>
            <pc:sldMk cId="454319886" sldId="732"/>
            <ac:spMk id="2" creationId="{84615F8B-E5A9-371F-E510-845659D60BF7}"/>
          </ac:spMkLst>
        </pc:spChg>
        <pc:graphicFrameChg chg="mod modGraphic">
          <ac:chgData name="Annette Waldemar" userId="e37a984c-56f0-4758-8d45-31053a8ee707" providerId="ADAL" clId="{4AE5365B-ABC5-4C2F-927A-E8AF47CAE757}" dt="2025-12-09T09:26:11.503" v="633" actId="20577"/>
          <ac:graphicFrameMkLst>
            <pc:docMk/>
            <pc:sldMk cId="454319886" sldId="732"/>
            <ac:graphicFrameMk id="4" creationId="{65ED442B-9978-44AA-959F-D8A7DB143626}"/>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D2A7B9-FAE6-4369-99B0-8AB8424D1AE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BFFFBDA-444A-4B92-A4DE-CBF47395EBAE}">
      <dgm:prSe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dgm:spPr>
      <dgm:t>
        <a:bodyPr/>
        <a:lstStyle/>
        <a:p>
          <a:pPr>
            <a:lnSpc>
              <a:spcPct val="90000"/>
            </a:lnSpc>
            <a:spcAft>
              <a:spcPts val="0"/>
            </a:spcAft>
          </a:pPr>
          <a:r>
            <a:rPr lang="en-US" sz="3000" b="1" dirty="0"/>
            <a:t>CARDIS-</a:t>
          </a:r>
          <a:r>
            <a:rPr lang="en-US" sz="3000" b="1" dirty="0" err="1"/>
            <a:t>studien</a:t>
          </a:r>
          <a:endParaRPr lang="en-US" sz="3000" b="1" dirty="0"/>
        </a:p>
        <a:p>
          <a:pPr>
            <a:lnSpc>
              <a:spcPct val="80000"/>
            </a:lnSpc>
            <a:spcAft>
              <a:spcPts val="0"/>
            </a:spcAft>
          </a:pPr>
          <a:r>
            <a:rPr lang="en-US" sz="3800" dirty="0"/>
            <a:t> </a:t>
          </a:r>
          <a:r>
            <a:rPr lang="en-GB" sz="2000" b="1" dirty="0"/>
            <a:t>The CARDIS</a:t>
          </a:r>
          <a:r>
            <a:rPr lang="en-GB" sz="2000" dirty="0"/>
            <a:t> (</a:t>
          </a:r>
          <a:r>
            <a:rPr lang="en-GB" sz="2000" b="1" dirty="0"/>
            <a:t>C</a:t>
          </a:r>
          <a:r>
            <a:rPr lang="en-GB" sz="2000" dirty="0"/>
            <a:t>ardiac </a:t>
          </a:r>
          <a:r>
            <a:rPr lang="en-GB" sz="2000" b="1" dirty="0" err="1"/>
            <a:t>AR</a:t>
          </a:r>
          <a:r>
            <a:rPr lang="en-GB" sz="2000" b="0" dirty="0" err="1"/>
            <a:t>r</a:t>
          </a:r>
          <a:r>
            <a:rPr lang="en-GB" sz="2000" dirty="0" err="1"/>
            <a:t>est</a:t>
          </a:r>
          <a:r>
            <a:rPr lang="en-GB" sz="2000" dirty="0"/>
            <a:t> survivors </a:t>
          </a:r>
          <a:r>
            <a:rPr lang="en-GB" sz="2000" b="1" dirty="0" err="1"/>
            <a:t>DI</a:t>
          </a:r>
          <a:r>
            <a:rPr lang="en-GB" sz="2000" dirty="0" err="1"/>
            <a:t>gital</a:t>
          </a:r>
          <a:r>
            <a:rPr lang="en-GB" sz="2000" dirty="0"/>
            <a:t> </a:t>
          </a:r>
          <a:r>
            <a:rPr lang="en-GB" sz="2000" b="1" dirty="0"/>
            <a:t>S</a:t>
          </a:r>
          <a:r>
            <a:rPr lang="en-GB" sz="2000" dirty="0"/>
            <a:t>upport) </a:t>
          </a:r>
          <a:r>
            <a:rPr lang="en-US" sz="2000" b="1" dirty="0"/>
            <a:t>study</a:t>
          </a:r>
          <a:endParaRPr lang="en-US" sz="2000" dirty="0"/>
        </a:p>
      </dgm:t>
    </dgm:pt>
    <dgm:pt modelId="{48549218-8C21-4A77-9EE9-804EDDE1D317}" type="parTrans" cxnId="{BA5372C7-1252-43AE-B98D-ED7533DDB4D3}">
      <dgm:prSet/>
      <dgm:spPr/>
      <dgm:t>
        <a:bodyPr/>
        <a:lstStyle/>
        <a:p>
          <a:endParaRPr lang="en-US"/>
        </a:p>
      </dgm:t>
    </dgm:pt>
    <dgm:pt modelId="{80A1D4AA-3C1D-43C5-AAF3-F8BA3DDDCC6A}" type="sibTrans" cxnId="{BA5372C7-1252-43AE-B98D-ED7533DDB4D3}">
      <dgm:prSet/>
      <dgm:spPr/>
      <dgm:t>
        <a:bodyPr/>
        <a:lstStyle/>
        <a:p>
          <a:endParaRPr lang="en-US"/>
        </a:p>
      </dgm:t>
    </dgm:pt>
    <dgm:pt modelId="{0E534ED4-4285-4D7C-9F6D-D8EA630BD327}">
      <dgm:prSet custT="1"/>
      <dgm:spPr/>
      <dgm:t>
        <a:bodyPr/>
        <a:lstStyle/>
        <a:p>
          <a:r>
            <a:rPr lang="en-US" sz="2400" dirty="0"/>
            <a:t>Effects of a digital support program for cardiac arrest survivors</a:t>
          </a:r>
        </a:p>
      </dgm:t>
    </dgm:pt>
    <dgm:pt modelId="{DD33544A-208D-4749-94FD-06D1713F460E}" type="parTrans" cxnId="{10C87176-14D2-42B8-A7D0-3D99D1BB363E}">
      <dgm:prSet/>
      <dgm:spPr/>
      <dgm:t>
        <a:bodyPr/>
        <a:lstStyle/>
        <a:p>
          <a:endParaRPr lang="en-US"/>
        </a:p>
      </dgm:t>
    </dgm:pt>
    <dgm:pt modelId="{48175D5B-7BE5-4E05-BC12-9E5C17F56809}" type="sibTrans" cxnId="{10C87176-14D2-42B8-A7D0-3D99D1BB363E}">
      <dgm:prSet/>
      <dgm:spPr/>
      <dgm:t>
        <a:bodyPr/>
        <a:lstStyle/>
        <a:p>
          <a:endParaRPr lang="en-US"/>
        </a:p>
      </dgm:t>
    </dgm:pt>
    <dgm:pt modelId="{6E34F9FD-AD9C-4D7E-8BF2-879613AF3223}">
      <dgm:prSet cust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6200000" scaled="1"/>
          <a:tileRect/>
        </a:gradFill>
      </dgm:spPr>
      <dgm:t>
        <a:bodyPr/>
        <a:lstStyle/>
        <a:p>
          <a:r>
            <a:rPr lang="en-US" sz="2400" dirty="0"/>
            <a:t>A randomized controlled trial with process evaluation</a:t>
          </a:r>
        </a:p>
      </dgm:t>
    </dgm:pt>
    <dgm:pt modelId="{1A0D7F55-A2A9-4944-A19F-6776E93E6201}" type="parTrans" cxnId="{0ED4F2ED-91E0-4D51-9AEB-FAAA01CBEC5E}">
      <dgm:prSet/>
      <dgm:spPr/>
      <dgm:t>
        <a:bodyPr/>
        <a:lstStyle/>
        <a:p>
          <a:endParaRPr lang="en-US"/>
        </a:p>
      </dgm:t>
    </dgm:pt>
    <dgm:pt modelId="{F3B5E9D0-3D31-4E4A-8B87-8DF39B4CA119}" type="sibTrans" cxnId="{0ED4F2ED-91E0-4D51-9AEB-FAAA01CBEC5E}">
      <dgm:prSet/>
      <dgm:spPr/>
      <dgm:t>
        <a:bodyPr/>
        <a:lstStyle/>
        <a:p>
          <a:endParaRPr lang="en-US"/>
        </a:p>
      </dgm:t>
    </dgm:pt>
    <dgm:pt modelId="{81C8A304-D51B-4898-94FF-FE6DB37B9ED2}" type="pres">
      <dgm:prSet presAssocID="{CFD2A7B9-FAE6-4369-99B0-8AB8424D1AE3}" presName="Name0" presStyleCnt="0">
        <dgm:presLayoutVars>
          <dgm:dir/>
          <dgm:animLvl val="lvl"/>
          <dgm:resizeHandles val="exact"/>
        </dgm:presLayoutVars>
      </dgm:prSet>
      <dgm:spPr/>
    </dgm:pt>
    <dgm:pt modelId="{B0E81C9A-9095-434A-915B-14554331C0D1}" type="pres">
      <dgm:prSet presAssocID="{8BFFFBDA-444A-4B92-A4DE-CBF47395EBAE}" presName="linNode" presStyleCnt="0"/>
      <dgm:spPr/>
    </dgm:pt>
    <dgm:pt modelId="{44407D78-EFDB-45F3-8FC7-46C79E84CF90}" type="pres">
      <dgm:prSet presAssocID="{8BFFFBDA-444A-4B92-A4DE-CBF47395EBAE}" presName="parentText" presStyleLbl="node1" presStyleIdx="0" presStyleCnt="3" custScaleX="263999">
        <dgm:presLayoutVars>
          <dgm:chMax val="1"/>
          <dgm:bulletEnabled val="1"/>
        </dgm:presLayoutVars>
      </dgm:prSet>
      <dgm:spPr/>
    </dgm:pt>
    <dgm:pt modelId="{0F19D5ED-CAA5-4EB6-B60B-D89035E0ADA0}" type="pres">
      <dgm:prSet presAssocID="{80A1D4AA-3C1D-43C5-AAF3-F8BA3DDDCC6A}" presName="sp" presStyleCnt="0"/>
      <dgm:spPr/>
    </dgm:pt>
    <dgm:pt modelId="{0F500394-BD38-427C-A78B-C9DFBFCD5610}" type="pres">
      <dgm:prSet presAssocID="{0E534ED4-4285-4D7C-9F6D-D8EA630BD327}" presName="linNode" presStyleCnt="0"/>
      <dgm:spPr/>
    </dgm:pt>
    <dgm:pt modelId="{AA5E5E03-CB35-4D54-8EDE-0901C1FB7A66}" type="pres">
      <dgm:prSet presAssocID="{0E534ED4-4285-4D7C-9F6D-D8EA630BD327}" presName="parentText" presStyleLbl="node1" presStyleIdx="1" presStyleCnt="3" custScaleX="261845">
        <dgm:presLayoutVars>
          <dgm:chMax val="1"/>
          <dgm:bulletEnabled val="1"/>
        </dgm:presLayoutVars>
      </dgm:prSet>
      <dgm:spPr/>
    </dgm:pt>
    <dgm:pt modelId="{ECE948DB-3BA6-43C8-BBC3-6EF1FF9F2DBE}" type="pres">
      <dgm:prSet presAssocID="{48175D5B-7BE5-4E05-BC12-9E5C17F56809}" presName="sp" presStyleCnt="0"/>
      <dgm:spPr/>
    </dgm:pt>
    <dgm:pt modelId="{459BD7DE-C389-4134-BF9E-977E3E194915}" type="pres">
      <dgm:prSet presAssocID="{6E34F9FD-AD9C-4D7E-8BF2-879613AF3223}" presName="linNode" presStyleCnt="0"/>
      <dgm:spPr/>
    </dgm:pt>
    <dgm:pt modelId="{42322C2E-7778-4EA5-A54A-BBA9555C9B25}" type="pres">
      <dgm:prSet presAssocID="{6E34F9FD-AD9C-4D7E-8BF2-879613AF3223}" presName="parentText" presStyleLbl="node1" presStyleIdx="2" presStyleCnt="3" custScaleX="264671">
        <dgm:presLayoutVars>
          <dgm:chMax val="1"/>
          <dgm:bulletEnabled val="1"/>
        </dgm:presLayoutVars>
      </dgm:prSet>
      <dgm:spPr/>
    </dgm:pt>
  </dgm:ptLst>
  <dgm:cxnLst>
    <dgm:cxn modelId="{C3D5DB2F-91B5-475B-9E74-36748146729B}" type="presOf" srcId="{CFD2A7B9-FAE6-4369-99B0-8AB8424D1AE3}" destId="{81C8A304-D51B-4898-94FF-FE6DB37B9ED2}" srcOrd="0" destOrd="0" presId="urn:microsoft.com/office/officeart/2005/8/layout/vList5"/>
    <dgm:cxn modelId="{10C87176-14D2-42B8-A7D0-3D99D1BB363E}" srcId="{CFD2A7B9-FAE6-4369-99B0-8AB8424D1AE3}" destId="{0E534ED4-4285-4D7C-9F6D-D8EA630BD327}" srcOrd="1" destOrd="0" parTransId="{DD33544A-208D-4749-94FD-06D1713F460E}" sibTransId="{48175D5B-7BE5-4E05-BC12-9E5C17F56809}"/>
    <dgm:cxn modelId="{B88DB576-A9A4-4804-B29F-20C3A42854DD}" type="presOf" srcId="{0E534ED4-4285-4D7C-9F6D-D8EA630BD327}" destId="{AA5E5E03-CB35-4D54-8EDE-0901C1FB7A66}" srcOrd="0" destOrd="0" presId="urn:microsoft.com/office/officeart/2005/8/layout/vList5"/>
    <dgm:cxn modelId="{F38D848A-579E-4B61-BB69-90DDAC3BCB96}" type="presOf" srcId="{8BFFFBDA-444A-4B92-A4DE-CBF47395EBAE}" destId="{44407D78-EFDB-45F3-8FC7-46C79E84CF90}" srcOrd="0" destOrd="0" presId="urn:microsoft.com/office/officeart/2005/8/layout/vList5"/>
    <dgm:cxn modelId="{5B78E99E-04EE-4DD5-9F9C-DB9DA459E006}" type="presOf" srcId="{6E34F9FD-AD9C-4D7E-8BF2-879613AF3223}" destId="{42322C2E-7778-4EA5-A54A-BBA9555C9B25}" srcOrd="0" destOrd="0" presId="urn:microsoft.com/office/officeart/2005/8/layout/vList5"/>
    <dgm:cxn modelId="{BA5372C7-1252-43AE-B98D-ED7533DDB4D3}" srcId="{CFD2A7B9-FAE6-4369-99B0-8AB8424D1AE3}" destId="{8BFFFBDA-444A-4B92-A4DE-CBF47395EBAE}" srcOrd="0" destOrd="0" parTransId="{48549218-8C21-4A77-9EE9-804EDDE1D317}" sibTransId="{80A1D4AA-3C1D-43C5-AAF3-F8BA3DDDCC6A}"/>
    <dgm:cxn modelId="{0ED4F2ED-91E0-4D51-9AEB-FAAA01CBEC5E}" srcId="{CFD2A7B9-FAE6-4369-99B0-8AB8424D1AE3}" destId="{6E34F9FD-AD9C-4D7E-8BF2-879613AF3223}" srcOrd="2" destOrd="0" parTransId="{1A0D7F55-A2A9-4944-A19F-6776E93E6201}" sibTransId="{F3B5E9D0-3D31-4E4A-8B87-8DF39B4CA119}"/>
    <dgm:cxn modelId="{6A754ADC-44A9-40C7-AEC0-D1E47F7DC992}" type="presParOf" srcId="{81C8A304-D51B-4898-94FF-FE6DB37B9ED2}" destId="{B0E81C9A-9095-434A-915B-14554331C0D1}" srcOrd="0" destOrd="0" presId="urn:microsoft.com/office/officeart/2005/8/layout/vList5"/>
    <dgm:cxn modelId="{D2FD7673-00BD-4381-B37E-CFC26759C952}" type="presParOf" srcId="{B0E81C9A-9095-434A-915B-14554331C0D1}" destId="{44407D78-EFDB-45F3-8FC7-46C79E84CF90}" srcOrd="0" destOrd="0" presId="urn:microsoft.com/office/officeart/2005/8/layout/vList5"/>
    <dgm:cxn modelId="{3DD75C4F-187D-472F-B077-35FF01921A74}" type="presParOf" srcId="{81C8A304-D51B-4898-94FF-FE6DB37B9ED2}" destId="{0F19D5ED-CAA5-4EB6-B60B-D89035E0ADA0}" srcOrd="1" destOrd="0" presId="urn:microsoft.com/office/officeart/2005/8/layout/vList5"/>
    <dgm:cxn modelId="{E7CD709D-2674-4B88-8665-EC572437AA0B}" type="presParOf" srcId="{81C8A304-D51B-4898-94FF-FE6DB37B9ED2}" destId="{0F500394-BD38-427C-A78B-C9DFBFCD5610}" srcOrd="2" destOrd="0" presId="urn:microsoft.com/office/officeart/2005/8/layout/vList5"/>
    <dgm:cxn modelId="{7C75289F-B050-4B35-A29B-5C0B5239F34E}" type="presParOf" srcId="{0F500394-BD38-427C-A78B-C9DFBFCD5610}" destId="{AA5E5E03-CB35-4D54-8EDE-0901C1FB7A66}" srcOrd="0" destOrd="0" presId="urn:microsoft.com/office/officeart/2005/8/layout/vList5"/>
    <dgm:cxn modelId="{93A0FF6E-D38D-4293-B5C8-B439F1BB2998}" type="presParOf" srcId="{81C8A304-D51B-4898-94FF-FE6DB37B9ED2}" destId="{ECE948DB-3BA6-43C8-BBC3-6EF1FF9F2DBE}" srcOrd="3" destOrd="0" presId="urn:microsoft.com/office/officeart/2005/8/layout/vList5"/>
    <dgm:cxn modelId="{AD36697D-5393-4B9E-A9AA-BC51DE185CE3}" type="presParOf" srcId="{81C8A304-D51B-4898-94FF-FE6DB37B9ED2}" destId="{459BD7DE-C389-4134-BF9E-977E3E194915}" srcOrd="4" destOrd="0" presId="urn:microsoft.com/office/officeart/2005/8/layout/vList5"/>
    <dgm:cxn modelId="{EAEAE4FC-9694-4FE5-B277-AA4EA5DD290A}" type="presParOf" srcId="{459BD7DE-C389-4134-BF9E-977E3E194915}" destId="{42322C2E-7778-4EA5-A54A-BBA9555C9B25}"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3516E9-E7AA-48CC-8E4B-7B21CC39D67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B025338-726C-4F68-9AED-5ACE225E695E}">
      <dgm:prSet custT="1"/>
      <dgm:spPr/>
      <dgm:t>
        <a:bodyPr/>
        <a:lstStyle/>
        <a:p>
          <a:pPr>
            <a:lnSpc>
              <a:spcPts val="3500"/>
            </a:lnSpc>
          </a:pPr>
          <a:r>
            <a:rPr lang="en-US" sz="2400" dirty="0"/>
            <a:t>Cardiac arrest follow-up in Sweden is uneven, with large variations between regions and hospitals, and guidelines are not always followed.</a:t>
          </a:r>
        </a:p>
      </dgm:t>
    </dgm:pt>
    <dgm:pt modelId="{09C5C036-D77D-473A-8F8E-9E409074638D}" type="parTrans" cxnId="{EE3FA7F9-CE91-4C28-A64E-1460CE2AA0E5}">
      <dgm:prSet/>
      <dgm:spPr/>
      <dgm:t>
        <a:bodyPr/>
        <a:lstStyle/>
        <a:p>
          <a:endParaRPr lang="en-US"/>
        </a:p>
      </dgm:t>
    </dgm:pt>
    <dgm:pt modelId="{22F94225-2D2A-4E04-869D-176B1557C746}" type="sibTrans" cxnId="{EE3FA7F9-CE91-4C28-A64E-1460CE2AA0E5}">
      <dgm:prSet/>
      <dgm:spPr/>
      <dgm:t>
        <a:bodyPr/>
        <a:lstStyle/>
        <a:p>
          <a:endParaRPr lang="en-US"/>
        </a:p>
      </dgm:t>
    </dgm:pt>
    <dgm:pt modelId="{0098B3B5-EE47-4DC1-8581-08142E9619B4}">
      <dgm:prSet custT="1"/>
      <dgm:spPr/>
      <dgm:t>
        <a:bodyPr/>
        <a:lstStyle/>
        <a:p>
          <a:pPr>
            <a:lnSpc>
              <a:spcPts val="3500"/>
            </a:lnSpc>
          </a:pPr>
          <a:r>
            <a:rPr lang="en-US" sz="2400" dirty="0"/>
            <a:t>A digital support program can contribute to increased accessibility to evidence-based knowledge, as well as offer strategies for self-management of physical and emotional consequences after cardiac arrest.</a:t>
          </a:r>
        </a:p>
      </dgm:t>
    </dgm:pt>
    <dgm:pt modelId="{3FC42402-8A8C-4EB3-B5E0-509869952A2A}" type="parTrans" cxnId="{0078C307-4839-48C2-A7DB-9426FF8F8CA7}">
      <dgm:prSet/>
      <dgm:spPr/>
      <dgm:t>
        <a:bodyPr/>
        <a:lstStyle/>
        <a:p>
          <a:endParaRPr lang="en-US"/>
        </a:p>
      </dgm:t>
    </dgm:pt>
    <dgm:pt modelId="{92C54562-DA4F-4C32-96E9-7DCA306CE0A1}" type="sibTrans" cxnId="{0078C307-4839-48C2-A7DB-9426FF8F8CA7}">
      <dgm:prSet/>
      <dgm:spPr/>
      <dgm:t>
        <a:bodyPr/>
        <a:lstStyle/>
        <a:p>
          <a:endParaRPr lang="en-US"/>
        </a:p>
      </dgm:t>
    </dgm:pt>
    <dgm:pt modelId="{2FDD7E47-F3B4-49D7-BECE-857377088BBE}" type="pres">
      <dgm:prSet presAssocID="{E83516E9-E7AA-48CC-8E4B-7B21CC39D67D}" presName="linear" presStyleCnt="0">
        <dgm:presLayoutVars>
          <dgm:animLvl val="lvl"/>
          <dgm:resizeHandles val="exact"/>
        </dgm:presLayoutVars>
      </dgm:prSet>
      <dgm:spPr/>
    </dgm:pt>
    <dgm:pt modelId="{59626745-B8A5-40B5-B3E1-D5D7C995710D}" type="pres">
      <dgm:prSet presAssocID="{EB025338-726C-4F68-9AED-5ACE225E695E}" presName="parentText" presStyleLbl="node1" presStyleIdx="0" presStyleCnt="2" custScaleY="91954">
        <dgm:presLayoutVars>
          <dgm:chMax val="0"/>
          <dgm:bulletEnabled val="1"/>
        </dgm:presLayoutVars>
      </dgm:prSet>
      <dgm:spPr/>
    </dgm:pt>
    <dgm:pt modelId="{0018D717-53FA-47D2-AA76-B8899194914E}" type="pres">
      <dgm:prSet presAssocID="{22F94225-2D2A-4E04-869D-176B1557C746}" presName="spacer" presStyleCnt="0"/>
      <dgm:spPr/>
    </dgm:pt>
    <dgm:pt modelId="{427E8B71-9F1C-4761-8EF1-55C019D6B2E3}" type="pres">
      <dgm:prSet presAssocID="{0098B3B5-EE47-4DC1-8581-08142E9619B4}" presName="parentText" presStyleLbl="node1" presStyleIdx="1" presStyleCnt="2" custLinFactY="6995" custLinFactNeighborX="388" custLinFactNeighborY="100000">
        <dgm:presLayoutVars>
          <dgm:chMax val="0"/>
          <dgm:bulletEnabled val="1"/>
        </dgm:presLayoutVars>
      </dgm:prSet>
      <dgm:spPr/>
    </dgm:pt>
  </dgm:ptLst>
  <dgm:cxnLst>
    <dgm:cxn modelId="{E54B6005-D8E1-4CE9-BBA2-222238D02173}" type="presOf" srcId="{E83516E9-E7AA-48CC-8E4B-7B21CC39D67D}" destId="{2FDD7E47-F3B4-49D7-BECE-857377088BBE}" srcOrd="0" destOrd="0" presId="urn:microsoft.com/office/officeart/2005/8/layout/vList2"/>
    <dgm:cxn modelId="{0078C307-4839-48C2-A7DB-9426FF8F8CA7}" srcId="{E83516E9-E7AA-48CC-8E4B-7B21CC39D67D}" destId="{0098B3B5-EE47-4DC1-8581-08142E9619B4}" srcOrd="1" destOrd="0" parTransId="{3FC42402-8A8C-4EB3-B5E0-509869952A2A}" sibTransId="{92C54562-DA4F-4C32-96E9-7DCA306CE0A1}"/>
    <dgm:cxn modelId="{A0E0136F-E4E3-4248-AECF-2477734FEC0F}" type="presOf" srcId="{0098B3B5-EE47-4DC1-8581-08142E9619B4}" destId="{427E8B71-9F1C-4761-8EF1-55C019D6B2E3}" srcOrd="0" destOrd="0" presId="urn:microsoft.com/office/officeart/2005/8/layout/vList2"/>
    <dgm:cxn modelId="{E4F94EE0-8F64-451E-A3EF-8E5EBC092A5C}" type="presOf" srcId="{EB025338-726C-4F68-9AED-5ACE225E695E}" destId="{59626745-B8A5-40B5-B3E1-D5D7C995710D}" srcOrd="0" destOrd="0" presId="urn:microsoft.com/office/officeart/2005/8/layout/vList2"/>
    <dgm:cxn modelId="{EE3FA7F9-CE91-4C28-A64E-1460CE2AA0E5}" srcId="{E83516E9-E7AA-48CC-8E4B-7B21CC39D67D}" destId="{EB025338-726C-4F68-9AED-5ACE225E695E}" srcOrd="0" destOrd="0" parTransId="{09C5C036-D77D-473A-8F8E-9E409074638D}" sibTransId="{22F94225-2D2A-4E04-869D-176B1557C746}"/>
    <dgm:cxn modelId="{33211D32-767B-4A69-A136-91783C5464B7}" type="presParOf" srcId="{2FDD7E47-F3B4-49D7-BECE-857377088BBE}" destId="{59626745-B8A5-40B5-B3E1-D5D7C995710D}" srcOrd="0" destOrd="0" presId="urn:microsoft.com/office/officeart/2005/8/layout/vList2"/>
    <dgm:cxn modelId="{21001EF1-3338-4C59-95AA-50FD1E23AF8B}" type="presParOf" srcId="{2FDD7E47-F3B4-49D7-BECE-857377088BBE}" destId="{0018D717-53FA-47D2-AA76-B8899194914E}" srcOrd="1" destOrd="0" presId="urn:microsoft.com/office/officeart/2005/8/layout/vList2"/>
    <dgm:cxn modelId="{58AF06CF-0CED-4C02-8BD5-F5BBBD53D666}" type="presParOf" srcId="{2FDD7E47-F3B4-49D7-BECE-857377088BBE}" destId="{427E8B71-9F1C-4761-8EF1-55C019D6B2E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407D78-EFDB-45F3-8FC7-46C79E84CF90}">
      <dsp:nvSpPr>
        <dsp:cNvPr id="0" name=""/>
        <dsp:cNvSpPr/>
      </dsp:nvSpPr>
      <dsp:spPr>
        <a:xfrm>
          <a:off x="134064" y="2133"/>
          <a:ext cx="5400687" cy="1408162"/>
        </a:xfrm>
        <a:prstGeom prst="roundRect">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5400000" scaled="1"/>
          <a:tileRect/>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ts val="0"/>
            </a:spcAft>
            <a:buNone/>
          </a:pPr>
          <a:r>
            <a:rPr lang="en-US" sz="3000" b="1" kern="1200" dirty="0"/>
            <a:t>CARDIS-</a:t>
          </a:r>
          <a:r>
            <a:rPr lang="en-US" sz="3000" b="1" kern="1200" dirty="0" err="1"/>
            <a:t>studien</a:t>
          </a:r>
          <a:endParaRPr lang="en-US" sz="3000" b="1" kern="1200" dirty="0"/>
        </a:p>
        <a:p>
          <a:pPr marL="0" lvl="0" indent="0" algn="ctr" defTabSz="1333500">
            <a:lnSpc>
              <a:spcPct val="80000"/>
            </a:lnSpc>
            <a:spcBef>
              <a:spcPct val="0"/>
            </a:spcBef>
            <a:spcAft>
              <a:spcPts val="0"/>
            </a:spcAft>
            <a:buNone/>
          </a:pPr>
          <a:r>
            <a:rPr lang="en-US" sz="3800" kern="1200" dirty="0"/>
            <a:t> </a:t>
          </a:r>
          <a:r>
            <a:rPr lang="en-GB" sz="2000" b="1" kern="1200" dirty="0"/>
            <a:t>The CARDIS</a:t>
          </a:r>
          <a:r>
            <a:rPr lang="en-GB" sz="2000" kern="1200" dirty="0"/>
            <a:t> (</a:t>
          </a:r>
          <a:r>
            <a:rPr lang="en-GB" sz="2000" b="1" kern="1200" dirty="0"/>
            <a:t>C</a:t>
          </a:r>
          <a:r>
            <a:rPr lang="en-GB" sz="2000" kern="1200" dirty="0"/>
            <a:t>ardiac </a:t>
          </a:r>
          <a:r>
            <a:rPr lang="en-GB" sz="2000" b="1" kern="1200" dirty="0" err="1"/>
            <a:t>AR</a:t>
          </a:r>
          <a:r>
            <a:rPr lang="en-GB" sz="2000" b="0" kern="1200" dirty="0" err="1"/>
            <a:t>r</a:t>
          </a:r>
          <a:r>
            <a:rPr lang="en-GB" sz="2000" kern="1200" dirty="0" err="1"/>
            <a:t>est</a:t>
          </a:r>
          <a:r>
            <a:rPr lang="en-GB" sz="2000" kern="1200" dirty="0"/>
            <a:t> survivors </a:t>
          </a:r>
          <a:r>
            <a:rPr lang="en-GB" sz="2000" b="1" kern="1200" dirty="0" err="1"/>
            <a:t>DI</a:t>
          </a:r>
          <a:r>
            <a:rPr lang="en-GB" sz="2000" kern="1200" dirty="0" err="1"/>
            <a:t>gital</a:t>
          </a:r>
          <a:r>
            <a:rPr lang="en-GB" sz="2000" kern="1200" dirty="0"/>
            <a:t> </a:t>
          </a:r>
          <a:r>
            <a:rPr lang="en-GB" sz="2000" b="1" kern="1200" dirty="0"/>
            <a:t>S</a:t>
          </a:r>
          <a:r>
            <a:rPr lang="en-GB" sz="2000" kern="1200" dirty="0"/>
            <a:t>upport) </a:t>
          </a:r>
          <a:r>
            <a:rPr lang="en-US" sz="2000" b="1" kern="1200" dirty="0"/>
            <a:t>study</a:t>
          </a:r>
          <a:endParaRPr lang="en-US" sz="2000" kern="1200" dirty="0"/>
        </a:p>
      </dsp:txBody>
      <dsp:txXfrm>
        <a:off x="202805" y="70874"/>
        <a:ext cx="5263205" cy="1270680"/>
      </dsp:txXfrm>
    </dsp:sp>
    <dsp:sp modelId="{AA5E5E03-CB35-4D54-8EDE-0901C1FB7A66}">
      <dsp:nvSpPr>
        <dsp:cNvPr id="0" name=""/>
        <dsp:cNvSpPr/>
      </dsp:nvSpPr>
      <dsp:spPr>
        <a:xfrm>
          <a:off x="134064" y="1480704"/>
          <a:ext cx="5356622" cy="140816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Effects of a digital support program for cardiac arrest survivors</a:t>
          </a:r>
        </a:p>
      </dsp:txBody>
      <dsp:txXfrm>
        <a:off x="202805" y="1549445"/>
        <a:ext cx="5219140" cy="1270680"/>
      </dsp:txXfrm>
    </dsp:sp>
    <dsp:sp modelId="{42322C2E-7778-4EA5-A54A-BBA9555C9B25}">
      <dsp:nvSpPr>
        <dsp:cNvPr id="0" name=""/>
        <dsp:cNvSpPr/>
      </dsp:nvSpPr>
      <dsp:spPr>
        <a:xfrm>
          <a:off x="134064" y="2959275"/>
          <a:ext cx="5414434" cy="1408162"/>
        </a:xfrm>
        <a:prstGeom prst="roundRect">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6200000" scaled="1"/>
          <a:tileRect/>
        </a:gra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A randomized controlled trial with process evaluation</a:t>
          </a:r>
        </a:p>
      </dsp:txBody>
      <dsp:txXfrm>
        <a:off x="202805" y="3028016"/>
        <a:ext cx="5276952" cy="1270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26745-B8A5-40B5-B3E1-D5D7C995710D}">
      <dsp:nvSpPr>
        <dsp:cNvPr id="0" name=""/>
        <dsp:cNvSpPr/>
      </dsp:nvSpPr>
      <dsp:spPr>
        <a:xfrm>
          <a:off x="0" y="339442"/>
          <a:ext cx="6775189" cy="243359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ts val="3500"/>
            </a:lnSpc>
            <a:spcBef>
              <a:spcPct val="0"/>
            </a:spcBef>
            <a:spcAft>
              <a:spcPct val="35000"/>
            </a:spcAft>
            <a:buNone/>
          </a:pPr>
          <a:r>
            <a:rPr lang="en-US" sz="2400" kern="1200" dirty="0"/>
            <a:t>Cardiac arrest follow-up in Sweden is uneven, with large variations between regions and hospitals, and guidelines are not always followed.</a:t>
          </a:r>
        </a:p>
      </dsp:txBody>
      <dsp:txXfrm>
        <a:off x="118799" y="458241"/>
        <a:ext cx="6537591" cy="2196001"/>
      </dsp:txXfrm>
    </dsp:sp>
    <dsp:sp modelId="{427E8B71-9F1C-4761-8EF1-55C019D6B2E3}">
      <dsp:nvSpPr>
        <dsp:cNvPr id="0" name=""/>
        <dsp:cNvSpPr/>
      </dsp:nvSpPr>
      <dsp:spPr>
        <a:xfrm>
          <a:off x="0" y="3296804"/>
          <a:ext cx="6775189" cy="26465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ts val="3500"/>
            </a:lnSpc>
            <a:spcBef>
              <a:spcPct val="0"/>
            </a:spcBef>
            <a:spcAft>
              <a:spcPct val="35000"/>
            </a:spcAft>
            <a:buNone/>
          </a:pPr>
          <a:r>
            <a:rPr lang="en-US" sz="2400" kern="1200" dirty="0"/>
            <a:t>A digital support program can contribute to increased accessibility to evidence-based knowledge, as well as offer strategies for self-management of physical and emotional consequences after cardiac arrest.</a:t>
          </a:r>
        </a:p>
      </dsp:txBody>
      <dsp:txXfrm>
        <a:off x="129193" y="3425997"/>
        <a:ext cx="6516803" cy="238815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9D1ACB-51ED-4B06-82A7-55DCD32B3A39}" type="datetimeFigureOut">
              <a:rPr lang="sv-SE" smtClean="0"/>
              <a:t>2025-12-19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B5E9FD-3189-40C2-8FD2-254DE860BD19}" type="slidenum">
              <a:rPr lang="sv-SE" smtClean="0"/>
              <a:t>‹#›</a:t>
            </a:fld>
            <a:endParaRPr lang="sv-SE"/>
          </a:p>
        </p:txBody>
      </p:sp>
    </p:spTree>
    <p:extLst>
      <p:ext uri="{BB962C8B-B14F-4D97-AF65-F5344CB8AC3E}">
        <p14:creationId xmlns:p14="http://schemas.microsoft.com/office/powerpoint/2010/main" val="176540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6B5E9FD-3189-40C2-8FD2-254DE860BD19}" type="slidenum">
              <a:rPr lang="sv-SE" smtClean="0"/>
              <a:t>10</a:t>
            </a:fld>
            <a:endParaRPr lang="sv-SE"/>
          </a:p>
        </p:txBody>
      </p:sp>
    </p:spTree>
    <p:extLst>
      <p:ext uri="{BB962C8B-B14F-4D97-AF65-F5344CB8AC3E}">
        <p14:creationId xmlns:p14="http://schemas.microsoft.com/office/powerpoint/2010/main" val="1030152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E4B72-8EF0-870D-6000-E0BD511AA83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D472161-EE1B-CA39-48AB-0EB9D5B02EB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DF982EC-4628-55D3-DF86-82C712190071}"/>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C2666AAB-91A6-B177-1F85-C3C981494144}"/>
              </a:ext>
            </a:extLst>
          </p:cNvPr>
          <p:cNvSpPr>
            <a:spLocks noGrp="1"/>
          </p:cNvSpPr>
          <p:nvPr>
            <p:ph type="sldNum" sz="quarter" idx="5"/>
          </p:nvPr>
        </p:nvSpPr>
        <p:spPr/>
        <p:txBody>
          <a:bodyPr/>
          <a:lstStyle/>
          <a:p>
            <a:fld id="{56B5E9FD-3189-40C2-8FD2-254DE860BD19}" type="slidenum">
              <a:rPr lang="sv-SE" smtClean="0"/>
              <a:t>11</a:t>
            </a:fld>
            <a:endParaRPr lang="sv-SE"/>
          </a:p>
        </p:txBody>
      </p:sp>
    </p:spTree>
    <p:extLst>
      <p:ext uri="{BB962C8B-B14F-4D97-AF65-F5344CB8AC3E}">
        <p14:creationId xmlns:p14="http://schemas.microsoft.com/office/powerpoint/2010/main" val="903343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DBC4FA-91C7-1832-63A8-DA2916E8FFDC}"/>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69A70DA2-F6C4-AEBF-00A8-12F411BCDF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2AE2627-1E6B-61D0-18E5-03B707DCC059}"/>
              </a:ext>
            </a:extLst>
          </p:cNvPr>
          <p:cNvSpPr>
            <a:spLocks noGrp="1"/>
          </p:cNvSpPr>
          <p:nvPr>
            <p:ph type="dt" sz="half" idx="10"/>
          </p:nvPr>
        </p:nvSpPr>
        <p:spPr/>
        <p:txBody>
          <a:bodyPr/>
          <a:lstStyle/>
          <a:p>
            <a:fld id="{7191B6ED-BB9B-4FB4-BD90-E483CCC9A59B}" type="datetimeFigureOut">
              <a:rPr lang="sv-SE" smtClean="0"/>
              <a:t>2025-12-19</a:t>
            </a:fld>
            <a:endParaRPr lang="sv-SE"/>
          </a:p>
        </p:txBody>
      </p:sp>
      <p:sp>
        <p:nvSpPr>
          <p:cNvPr id="5" name="Platshållare för sidfot 4">
            <a:extLst>
              <a:ext uri="{FF2B5EF4-FFF2-40B4-BE49-F238E27FC236}">
                <a16:creationId xmlns:a16="http://schemas.microsoft.com/office/drawing/2014/main" id="{9E5D297E-D74F-FE4F-B437-EB8A9E03C37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31B1CB2-42E7-5BFB-7727-7519434C026A}"/>
              </a:ext>
            </a:extLst>
          </p:cNvPr>
          <p:cNvSpPr>
            <a:spLocks noGrp="1"/>
          </p:cNvSpPr>
          <p:nvPr>
            <p:ph type="sldNum" sz="quarter" idx="12"/>
          </p:nvPr>
        </p:nvSpPr>
        <p:spPr/>
        <p:txBody>
          <a:bodyPr/>
          <a:lstStyle/>
          <a:p>
            <a:fld id="{25D9D163-F840-4FAC-A035-876E99B0C894}" type="slidenum">
              <a:rPr lang="sv-SE" smtClean="0"/>
              <a:t>‹#›</a:t>
            </a:fld>
            <a:endParaRPr lang="sv-SE"/>
          </a:p>
        </p:txBody>
      </p:sp>
    </p:spTree>
    <p:extLst>
      <p:ext uri="{BB962C8B-B14F-4D97-AF65-F5344CB8AC3E}">
        <p14:creationId xmlns:p14="http://schemas.microsoft.com/office/powerpoint/2010/main" val="321918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057CC3-457D-0A4C-3017-CC1B7C953601}"/>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20E3089-B8F8-D9FF-C647-B844B8EB39CA}"/>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40BA38D-85D4-5205-9F2F-2EB30810E943}"/>
              </a:ext>
            </a:extLst>
          </p:cNvPr>
          <p:cNvSpPr>
            <a:spLocks noGrp="1"/>
          </p:cNvSpPr>
          <p:nvPr>
            <p:ph type="dt" sz="half" idx="10"/>
          </p:nvPr>
        </p:nvSpPr>
        <p:spPr/>
        <p:txBody>
          <a:bodyPr/>
          <a:lstStyle/>
          <a:p>
            <a:fld id="{7191B6ED-BB9B-4FB4-BD90-E483CCC9A59B}" type="datetimeFigureOut">
              <a:rPr lang="sv-SE" smtClean="0"/>
              <a:t>2025-12-19</a:t>
            </a:fld>
            <a:endParaRPr lang="sv-SE"/>
          </a:p>
        </p:txBody>
      </p:sp>
      <p:sp>
        <p:nvSpPr>
          <p:cNvPr id="5" name="Platshållare för sidfot 4">
            <a:extLst>
              <a:ext uri="{FF2B5EF4-FFF2-40B4-BE49-F238E27FC236}">
                <a16:creationId xmlns:a16="http://schemas.microsoft.com/office/drawing/2014/main" id="{3E522EDD-0DCD-0774-F4A5-ECE60407B31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5461C62-3AD9-78A0-C279-C0AB7D753614}"/>
              </a:ext>
            </a:extLst>
          </p:cNvPr>
          <p:cNvSpPr>
            <a:spLocks noGrp="1"/>
          </p:cNvSpPr>
          <p:nvPr>
            <p:ph type="sldNum" sz="quarter" idx="12"/>
          </p:nvPr>
        </p:nvSpPr>
        <p:spPr/>
        <p:txBody>
          <a:bodyPr/>
          <a:lstStyle/>
          <a:p>
            <a:fld id="{25D9D163-F840-4FAC-A035-876E99B0C894}" type="slidenum">
              <a:rPr lang="sv-SE" smtClean="0"/>
              <a:t>‹#›</a:t>
            </a:fld>
            <a:endParaRPr lang="sv-SE"/>
          </a:p>
        </p:txBody>
      </p:sp>
    </p:spTree>
    <p:extLst>
      <p:ext uri="{BB962C8B-B14F-4D97-AF65-F5344CB8AC3E}">
        <p14:creationId xmlns:p14="http://schemas.microsoft.com/office/powerpoint/2010/main" val="2013626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00345234-2BBE-69F7-1DE6-6DC5C08E1794}"/>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638E3AD-40EA-E474-57FA-478474ECFF9E}"/>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77086F6-A66F-A704-FFAF-9DECC4ABF300}"/>
              </a:ext>
            </a:extLst>
          </p:cNvPr>
          <p:cNvSpPr>
            <a:spLocks noGrp="1"/>
          </p:cNvSpPr>
          <p:nvPr>
            <p:ph type="dt" sz="half" idx="10"/>
          </p:nvPr>
        </p:nvSpPr>
        <p:spPr/>
        <p:txBody>
          <a:bodyPr/>
          <a:lstStyle/>
          <a:p>
            <a:fld id="{7191B6ED-BB9B-4FB4-BD90-E483CCC9A59B}" type="datetimeFigureOut">
              <a:rPr lang="sv-SE" smtClean="0"/>
              <a:t>2025-12-19</a:t>
            </a:fld>
            <a:endParaRPr lang="sv-SE"/>
          </a:p>
        </p:txBody>
      </p:sp>
      <p:sp>
        <p:nvSpPr>
          <p:cNvPr id="5" name="Platshållare för sidfot 4">
            <a:extLst>
              <a:ext uri="{FF2B5EF4-FFF2-40B4-BE49-F238E27FC236}">
                <a16:creationId xmlns:a16="http://schemas.microsoft.com/office/drawing/2014/main" id="{FF1B9BE2-48EA-2C27-1F49-16AD7C4133C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3C8AF9C-1E72-80D7-6796-E7F1ECC06E66}"/>
              </a:ext>
            </a:extLst>
          </p:cNvPr>
          <p:cNvSpPr>
            <a:spLocks noGrp="1"/>
          </p:cNvSpPr>
          <p:nvPr>
            <p:ph type="sldNum" sz="quarter" idx="12"/>
          </p:nvPr>
        </p:nvSpPr>
        <p:spPr/>
        <p:txBody>
          <a:bodyPr/>
          <a:lstStyle/>
          <a:p>
            <a:fld id="{25D9D163-F840-4FAC-A035-876E99B0C894}" type="slidenum">
              <a:rPr lang="sv-SE" smtClean="0"/>
              <a:t>‹#›</a:t>
            </a:fld>
            <a:endParaRPr lang="sv-SE"/>
          </a:p>
        </p:txBody>
      </p:sp>
    </p:spTree>
    <p:extLst>
      <p:ext uri="{BB962C8B-B14F-4D97-AF65-F5344CB8AC3E}">
        <p14:creationId xmlns:p14="http://schemas.microsoft.com/office/powerpoint/2010/main" val="2097654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405944-9472-C6B4-455E-AAA1D3DE3B7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81B12AC-68CC-F9FE-E519-DC65172A82F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6B7E266-B8CE-9D39-4303-FAE2B2C135F5}"/>
              </a:ext>
            </a:extLst>
          </p:cNvPr>
          <p:cNvSpPr>
            <a:spLocks noGrp="1"/>
          </p:cNvSpPr>
          <p:nvPr>
            <p:ph type="dt" sz="half" idx="10"/>
          </p:nvPr>
        </p:nvSpPr>
        <p:spPr/>
        <p:txBody>
          <a:bodyPr/>
          <a:lstStyle/>
          <a:p>
            <a:fld id="{7191B6ED-BB9B-4FB4-BD90-E483CCC9A59B}" type="datetimeFigureOut">
              <a:rPr lang="sv-SE" smtClean="0"/>
              <a:t>2025-12-19</a:t>
            </a:fld>
            <a:endParaRPr lang="sv-SE"/>
          </a:p>
        </p:txBody>
      </p:sp>
      <p:sp>
        <p:nvSpPr>
          <p:cNvPr id="5" name="Platshållare för sidfot 4">
            <a:extLst>
              <a:ext uri="{FF2B5EF4-FFF2-40B4-BE49-F238E27FC236}">
                <a16:creationId xmlns:a16="http://schemas.microsoft.com/office/drawing/2014/main" id="{73A21F58-BF20-2347-A0F3-AE6F8E8A5F3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3F12EF0-CEB5-7E37-8A12-CB16D9E7C5CB}"/>
              </a:ext>
            </a:extLst>
          </p:cNvPr>
          <p:cNvSpPr>
            <a:spLocks noGrp="1"/>
          </p:cNvSpPr>
          <p:nvPr>
            <p:ph type="sldNum" sz="quarter" idx="12"/>
          </p:nvPr>
        </p:nvSpPr>
        <p:spPr/>
        <p:txBody>
          <a:bodyPr/>
          <a:lstStyle/>
          <a:p>
            <a:fld id="{25D9D163-F840-4FAC-A035-876E99B0C894}" type="slidenum">
              <a:rPr lang="sv-SE" smtClean="0"/>
              <a:t>‹#›</a:t>
            </a:fld>
            <a:endParaRPr lang="sv-SE"/>
          </a:p>
        </p:txBody>
      </p:sp>
    </p:spTree>
    <p:extLst>
      <p:ext uri="{BB962C8B-B14F-4D97-AF65-F5344CB8AC3E}">
        <p14:creationId xmlns:p14="http://schemas.microsoft.com/office/powerpoint/2010/main" val="463104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C327FB-BC08-238B-B210-51F410C8D4A6}"/>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C455C58A-32D0-F389-AE77-51E8C91EC20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3C1A7E7B-9DF6-E2C1-77D9-190DFCE6DFF9}"/>
              </a:ext>
            </a:extLst>
          </p:cNvPr>
          <p:cNvSpPr>
            <a:spLocks noGrp="1"/>
          </p:cNvSpPr>
          <p:nvPr>
            <p:ph type="dt" sz="half" idx="10"/>
          </p:nvPr>
        </p:nvSpPr>
        <p:spPr/>
        <p:txBody>
          <a:bodyPr/>
          <a:lstStyle/>
          <a:p>
            <a:fld id="{7191B6ED-BB9B-4FB4-BD90-E483CCC9A59B}" type="datetimeFigureOut">
              <a:rPr lang="sv-SE" smtClean="0"/>
              <a:t>2025-12-19</a:t>
            </a:fld>
            <a:endParaRPr lang="sv-SE"/>
          </a:p>
        </p:txBody>
      </p:sp>
      <p:sp>
        <p:nvSpPr>
          <p:cNvPr id="5" name="Platshållare för sidfot 4">
            <a:extLst>
              <a:ext uri="{FF2B5EF4-FFF2-40B4-BE49-F238E27FC236}">
                <a16:creationId xmlns:a16="http://schemas.microsoft.com/office/drawing/2014/main" id="{1C8BD4C0-B5F6-1237-788E-5F86BEF83B2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4DA97CD-5AAC-2E2F-7291-6C12B2197420}"/>
              </a:ext>
            </a:extLst>
          </p:cNvPr>
          <p:cNvSpPr>
            <a:spLocks noGrp="1"/>
          </p:cNvSpPr>
          <p:nvPr>
            <p:ph type="sldNum" sz="quarter" idx="12"/>
          </p:nvPr>
        </p:nvSpPr>
        <p:spPr/>
        <p:txBody>
          <a:bodyPr/>
          <a:lstStyle/>
          <a:p>
            <a:fld id="{25D9D163-F840-4FAC-A035-876E99B0C894}" type="slidenum">
              <a:rPr lang="sv-SE" smtClean="0"/>
              <a:t>‹#›</a:t>
            </a:fld>
            <a:endParaRPr lang="sv-SE"/>
          </a:p>
        </p:txBody>
      </p:sp>
    </p:spTree>
    <p:extLst>
      <p:ext uri="{BB962C8B-B14F-4D97-AF65-F5344CB8AC3E}">
        <p14:creationId xmlns:p14="http://schemas.microsoft.com/office/powerpoint/2010/main" val="196147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2B2A38-8006-6519-B50D-071DD5AA1BF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A142110-C176-C505-C8EB-0FD41BC8995F}"/>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0B6A0539-60E2-FBE9-859E-CF66942B76C0}"/>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31139138-1534-5C23-9151-255641E8CFA6}"/>
              </a:ext>
            </a:extLst>
          </p:cNvPr>
          <p:cNvSpPr>
            <a:spLocks noGrp="1"/>
          </p:cNvSpPr>
          <p:nvPr>
            <p:ph type="dt" sz="half" idx="10"/>
          </p:nvPr>
        </p:nvSpPr>
        <p:spPr/>
        <p:txBody>
          <a:bodyPr/>
          <a:lstStyle/>
          <a:p>
            <a:fld id="{7191B6ED-BB9B-4FB4-BD90-E483CCC9A59B}" type="datetimeFigureOut">
              <a:rPr lang="sv-SE" smtClean="0"/>
              <a:t>2025-12-19</a:t>
            </a:fld>
            <a:endParaRPr lang="sv-SE"/>
          </a:p>
        </p:txBody>
      </p:sp>
      <p:sp>
        <p:nvSpPr>
          <p:cNvPr id="6" name="Platshållare för sidfot 5">
            <a:extLst>
              <a:ext uri="{FF2B5EF4-FFF2-40B4-BE49-F238E27FC236}">
                <a16:creationId xmlns:a16="http://schemas.microsoft.com/office/drawing/2014/main" id="{9D29623D-8E58-5CF4-DB5D-2DAD947F2F4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564E377-CE44-42EC-1A16-D08FE35502FF}"/>
              </a:ext>
            </a:extLst>
          </p:cNvPr>
          <p:cNvSpPr>
            <a:spLocks noGrp="1"/>
          </p:cNvSpPr>
          <p:nvPr>
            <p:ph type="sldNum" sz="quarter" idx="12"/>
          </p:nvPr>
        </p:nvSpPr>
        <p:spPr/>
        <p:txBody>
          <a:bodyPr/>
          <a:lstStyle/>
          <a:p>
            <a:fld id="{25D9D163-F840-4FAC-A035-876E99B0C894}" type="slidenum">
              <a:rPr lang="sv-SE" smtClean="0"/>
              <a:t>‹#›</a:t>
            </a:fld>
            <a:endParaRPr lang="sv-SE"/>
          </a:p>
        </p:txBody>
      </p:sp>
    </p:spTree>
    <p:extLst>
      <p:ext uri="{BB962C8B-B14F-4D97-AF65-F5344CB8AC3E}">
        <p14:creationId xmlns:p14="http://schemas.microsoft.com/office/powerpoint/2010/main" val="3361599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568B45-A291-1959-CB74-0EFB03157FC7}"/>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059E3E0-6722-9C9A-C68F-D437AE064C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9D276185-3E3B-5507-3A65-B3850601F77C}"/>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4724102F-1FF7-0C1B-494A-61D4886DFD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9017CB31-0B24-D47C-E4EA-E7D7EC21BEEA}"/>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AB2AEC33-45BE-5363-E392-D6FF21E7CB83}"/>
              </a:ext>
            </a:extLst>
          </p:cNvPr>
          <p:cNvSpPr>
            <a:spLocks noGrp="1"/>
          </p:cNvSpPr>
          <p:nvPr>
            <p:ph type="dt" sz="half" idx="10"/>
          </p:nvPr>
        </p:nvSpPr>
        <p:spPr/>
        <p:txBody>
          <a:bodyPr/>
          <a:lstStyle/>
          <a:p>
            <a:fld id="{7191B6ED-BB9B-4FB4-BD90-E483CCC9A59B}" type="datetimeFigureOut">
              <a:rPr lang="sv-SE" smtClean="0"/>
              <a:t>2025-12-19</a:t>
            </a:fld>
            <a:endParaRPr lang="sv-SE"/>
          </a:p>
        </p:txBody>
      </p:sp>
      <p:sp>
        <p:nvSpPr>
          <p:cNvPr id="8" name="Platshållare för sidfot 7">
            <a:extLst>
              <a:ext uri="{FF2B5EF4-FFF2-40B4-BE49-F238E27FC236}">
                <a16:creationId xmlns:a16="http://schemas.microsoft.com/office/drawing/2014/main" id="{D8B0F100-1151-9EDE-8A4B-8DA1EEC77CF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86292E61-9034-F5EB-1D9A-F03A1A850113}"/>
              </a:ext>
            </a:extLst>
          </p:cNvPr>
          <p:cNvSpPr>
            <a:spLocks noGrp="1"/>
          </p:cNvSpPr>
          <p:nvPr>
            <p:ph type="sldNum" sz="quarter" idx="12"/>
          </p:nvPr>
        </p:nvSpPr>
        <p:spPr/>
        <p:txBody>
          <a:bodyPr/>
          <a:lstStyle/>
          <a:p>
            <a:fld id="{25D9D163-F840-4FAC-A035-876E99B0C894}" type="slidenum">
              <a:rPr lang="sv-SE" smtClean="0"/>
              <a:t>‹#›</a:t>
            </a:fld>
            <a:endParaRPr lang="sv-SE"/>
          </a:p>
        </p:txBody>
      </p:sp>
    </p:spTree>
    <p:extLst>
      <p:ext uri="{BB962C8B-B14F-4D97-AF65-F5344CB8AC3E}">
        <p14:creationId xmlns:p14="http://schemas.microsoft.com/office/powerpoint/2010/main" val="883785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F94906-51FD-FFB9-0DEE-CED9EA2BDD1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10E66F55-DB46-2000-DC3F-CA6F42900359}"/>
              </a:ext>
            </a:extLst>
          </p:cNvPr>
          <p:cNvSpPr>
            <a:spLocks noGrp="1"/>
          </p:cNvSpPr>
          <p:nvPr>
            <p:ph type="dt" sz="half" idx="10"/>
          </p:nvPr>
        </p:nvSpPr>
        <p:spPr/>
        <p:txBody>
          <a:bodyPr/>
          <a:lstStyle/>
          <a:p>
            <a:fld id="{7191B6ED-BB9B-4FB4-BD90-E483CCC9A59B}" type="datetimeFigureOut">
              <a:rPr lang="sv-SE" smtClean="0"/>
              <a:t>2025-12-19</a:t>
            </a:fld>
            <a:endParaRPr lang="sv-SE"/>
          </a:p>
        </p:txBody>
      </p:sp>
      <p:sp>
        <p:nvSpPr>
          <p:cNvPr id="4" name="Platshållare för sidfot 3">
            <a:extLst>
              <a:ext uri="{FF2B5EF4-FFF2-40B4-BE49-F238E27FC236}">
                <a16:creationId xmlns:a16="http://schemas.microsoft.com/office/drawing/2014/main" id="{5153058F-5AB2-A881-CA64-09FEA04262BB}"/>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80F42FE6-5813-7E69-91EC-CAA50891692C}"/>
              </a:ext>
            </a:extLst>
          </p:cNvPr>
          <p:cNvSpPr>
            <a:spLocks noGrp="1"/>
          </p:cNvSpPr>
          <p:nvPr>
            <p:ph type="sldNum" sz="quarter" idx="12"/>
          </p:nvPr>
        </p:nvSpPr>
        <p:spPr/>
        <p:txBody>
          <a:bodyPr/>
          <a:lstStyle/>
          <a:p>
            <a:fld id="{25D9D163-F840-4FAC-A035-876E99B0C894}" type="slidenum">
              <a:rPr lang="sv-SE" smtClean="0"/>
              <a:t>‹#›</a:t>
            </a:fld>
            <a:endParaRPr lang="sv-SE"/>
          </a:p>
        </p:txBody>
      </p:sp>
    </p:spTree>
    <p:extLst>
      <p:ext uri="{BB962C8B-B14F-4D97-AF65-F5344CB8AC3E}">
        <p14:creationId xmlns:p14="http://schemas.microsoft.com/office/powerpoint/2010/main" val="420191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5F4853C7-BE2D-E06B-A1AA-C606A057FED1}"/>
              </a:ext>
            </a:extLst>
          </p:cNvPr>
          <p:cNvSpPr>
            <a:spLocks noGrp="1"/>
          </p:cNvSpPr>
          <p:nvPr>
            <p:ph type="dt" sz="half" idx="10"/>
          </p:nvPr>
        </p:nvSpPr>
        <p:spPr/>
        <p:txBody>
          <a:bodyPr/>
          <a:lstStyle/>
          <a:p>
            <a:fld id="{7191B6ED-BB9B-4FB4-BD90-E483CCC9A59B}" type="datetimeFigureOut">
              <a:rPr lang="sv-SE" smtClean="0"/>
              <a:t>2025-12-19</a:t>
            </a:fld>
            <a:endParaRPr lang="sv-SE"/>
          </a:p>
        </p:txBody>
      </p:sp>
      <p:sp>
        <p:nvSpPr>
          <p:cNvPr id="3" name="Platshållare för sidfot 2">
            <a:extLst>
              <a:ext uri="{FF2B5EF4-FFF2-40B4-BE49-F238E27FC236}">
                <a16:creationId xmlns:a16="http://schemas.microsoft.com/office/drawing/2014/main" id="{B447B667-6866-BF5A-F19C-D17525DEEDB6}"/>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FF661B7-4752-9BCC-C84A-4113B657E17D}"/>
              </a:ext>
            </a:extLst>
          </p:cNvPr>
          <p:cNvSpPr>
            <a:spLocks noGrp="1"/>
          </p:cNvSpPr>
          <p:nvPr>
            <p:ph type="sldNum" sz="quarter" idx="12"/>
          </p:nvPr>
        </p:nvSpPr>
        <p:spPr/>
        <p:txBody>
          <a:bodyPr/>
          <a:lstStyle/>
          <a:p>
            <a:fld id="{25D9D163-F840-4FAC-A035-876E99B0C894}" type="slidenum">
              <a:rPr lang="sv-SE" smtClean="0"/>
              <a:t>‹#›</a:t>
            </a:fld>
            <a:endParaRPr lang="sv-SE"/>
          </a:p>
        </p:txBody>
      </p:sp>
    </p:spTree>
    <p:extLst>
      <p:ext uri="{BB962C8B-B14F-4D97-AF65-F5344CB8AC3E}">
        <p14:creationId xmlns:p14="http://schemas.microsoft.com/office/powerpoint/2010/main" val="1992617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EBFA7A-ED29-63DA-1858-73BA113F2AA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1C72F85-92A0-5EE0-8833-90A2516036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DAAB2015-4D59-76B6-3331-ACD0E566FC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6666F389-E2D4-AAB5-9C53-7F01635F1BD0}"/>
              </a:ext>
            </a:extLst>
          </p:cNvPr>
          <p:cNvSpPr>
            <a:spLocks noGrp="1"/>
          </p:cNvSpPr>
          <p:nvPr>
            <p:ph type="dt" sz="half" idx="10"/>
          </p:nvPr>
        </p:nvSpPr>
        <p:spPr/>
        <p:txBody>
          <a:bodyPr/>
          <a:lstStyle/>
          <a:p>
            <a:fld id="{7191B6ED-BB9B-4FB4-BD90-E483CCC9A59B}" type="datetimeFigureOut">
              <a:rPr lang="sv-SE" smtClean="0"/>
              <a:t>2025-12-19</a:t>
            </a:fld>
            <a:endParaRPr lang="sv-SE"/>
          </a:p>
        </p:txBody>
      </p:sp>
      <p:sp>
        <p:nvSpPr>
          <p:cNvPr id="6" name="Platshållare för sidfot 5">
            <a:extLst>
              <a:ext uri="{FF2B5EF4-FFF2-40B4-BE49-F238E27FC236}">
                <a16:creationId xmlns:a16="http://schemas.microsoft.com/office/drawing/2014/main" id="{15E8E6F2-4944-173E-F682-3B4A6DAB37B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8805867-F951-78E7-721C-E18100DF3373}"/>
              </a:ext>
            </a:extLst>
          </p:cNvPr>
          <p:cNvSpPr>
            <a:spLocks noGrp="1"/>
          </p:cNvSpPr>
          <p:nvPr>
            <p:ph type="sldNum" sz="quarter" idx="12"/>
          </p:nvPr>
        </p:nvSpPr>
        <p:spPr/>
        <p:txBody>
          <a:bodyPr/>
          <a:lstStyle/>
          <a:p>
            <a:fld id="{25D9D163-F840-4FAC-A035-876E99B0C894}" type="slidenum">
              <a:rPr lang="sv-SE" smtClean="0"/>
              <a:t>‹#›</a:t>
            </a:fld>
            <a:endParaRPr lang="sv-SE"/>
          </a:p>
        </p:txBody>
      </p:sp>
    </p:spTree>
    <p:extLst>
      <p:ext uri="{BB962C8B-B14F-4D97-AF65-F5344CB8AC3E}">
        <p14:creationId xmlns:p14="http://schemas.microsoft.com/office/powerpoint/2010/main" val="1931547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679118-9410-E66A-4F5E-2D2CF614767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04ABADD2-AED0-0325-8C59-6DA257B60B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2DF97F5B-C299-C48C-527C-43B03E097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B34FB043-40F6-48F8-5C4F-8DDA9E265B64}"/>
              </a:ext>
            </a:extLst>
          </p:cNvPr>
          <p:cNvSpPr>
            <a:spLocks noGrp="1"/>
          </p:cNvSpPr>
          <p:nvPr>
            <p:ph type="dt" sz="half" idx="10"/>
          </p:nvPr>
        </p:nvSpPr>
        <p:spPr/>
        <p:txBody>
          <a:bodyPr/>
          <a:lstStyle/>
          <a:p>
            <a:fld id="{7191B6ED-BB9B-4FB4-BD90-E483CCC9A59B}" type="datetimeFigureOut">
              <a:rPr lang="sv-SE" smtClean="0"/>
              <a:t>2025-12-19</a:t>
            </a:fld>
            <a:endParaRPr lang="sv-SE"/>
          </a:p>
        </p:txBody>
      </p:sp>
      <p:sp>
        <p:nvSpPr>
          <p:cNvPr id="6" name="Platshållare för sidfot 5">
            <a:extLst>
              <a:ext uri="{FF2B5EF4-FFF2-40B4-BE49-F238E27FC236}">
                <a16:creationId xmlns:a16="http://schemas.microsoft.com/office/drawing/2014/main" id="{76934A27-B69C-ADFE-350C-E8BC5B7DF11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B297722-C149-D2E4-D42A-9DDF26487D00}"/>
              </a:ext>
            </a:extLst>
          </p:cNvPr>
          <p:cNvSpPr>
            <a:spLocks noGrp="1"/>
          </p:cNvSpPr>
          <p:nvPr>
            <p:ph type="sldNum" sz="quarter" idx="12"/>
          </p:nvPr>
        </p:nvSpPr>
        <p:spPr/>
        <p:txBody>
          <a:bodyPr/>
          <a:lstStyle/>
          <a:p>
            <a:fld id="{25D9D163-F840-4FAC-A035-876E99B0C894}" type="slidenum">
              <a:rPr lang="sv-SE" smtClean="0"/>
              <a:t>‹#›</a:t>
            </a:fld>
            <a:endParaRPr lang="sv-SE"/>
          </a:p>
        </p:txBody>
      </p:sp>
    </p:spTree>
    <p:extLst>
      <p:ext uri="{BB962C8B-B14F-4D97-AF65-F5344CB8AC3E}">
        <p14:creationId xmlns:p14="http://schemas.microsoft.com/office/powerpoint/2010/main" val="1489799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A3E21B6-030A-A97A-D05F-9581F206E6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C8F43D3-C63E-E63F-337A-8BE0482AD3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0F071C3-396A-869D-B185-2CCC1F1C6A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191B6ED-BB9B-4FB4-BD90-E483CCC9A59B}" type="datetimeFigureOut">
              <a:rPr lang="sv-SE" smtClean="0"/>
              <a:t>2025-12-19</a:t>
            </a:fld>
            <a:endParaRPr lang="sv-SE"/>
          </a:p>
        </p:txBody>
      </p:sp>
      <p:sp>
        <p:nvSpPr>
          <p:cNvPr id="5" name="Platshållare för sidfot 4">
            <a:extLst>
              <a:ext uri="{FF2B5EF4-FFF2-40B4-BE49-F238E27FC236}">
                <a16:creationId xmlns:a16="http://schemas.microsoft.com/office/drawing/2014/main" id="{FF3B61FA-F369-01D0-1375-B7C7C932B8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7AEC6016-00CC-1123-62CF-494B009B7D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5D9D163-F840-4FAC-A035-876E99B0C894}" type="slidenum">
              <a:rPr lang="sv-SE" smtClean="0"/>
              <a:t>‹#›</a:t>
            </a:fld>
            <a:endParaRPr lang="sv-SE"/>
          </a:p>
        </p:txBody>
      </p:sp>
    </p:spTree>
    <p:extLst>
      <p:ext uri="{BB962C8B-B14F-4D97-AF65-F5344CB8AC3E}">
        <p14:creationId xmlns:p14="http://schemas.microsoft.com/office/powerpoint/2010/main" val="4231573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kontakt@hjartstoppsoverlevare.se" TargetMode="External"/><Relationship Id="rId7" Type="http://schemas.openxmlformats.org/officeDocument/2006/relationships/image" Target="../media/image11.png"/><Relationship Id="rId2" Type="http://schemas.openxmlformats.org/officeDocument/2006/relationships/hyperlink" Target="mailto:annette.waldemar@liu.se"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mailto:ingela.thylen@liu.s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hjartstoppsoverlevare.se/" TargetMode="Externa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upp 2">
            <a:extLst>
              <a:ext uri="{FF2B5EF4-FFF2-40B4-BE49-F238E27FC236}">
                <a16:creationId xmlns:a16="http://schemas.microsoft.com/office/drawing/2014/main" id="{07E2EB93-BDE5-664F-271D-7A9E318CC978}"/>
              </a:ext>
            </a:extLst>
          </p:cNvPr>
          <p:cNvGrpSpPr/>
          <p:nvPr/>
        </p:nvGrpSpPr>
        <p:grpSpPr>
          <a:xfrm>
            <a:off x="775050" y="906518"/>
            <a:ext cx="4144422" cy="3955812"/>
            <a:chOff x="4993938" y="1990213"/>
            <a:chExt cx="1711325" cy="1632629"/>
          </a:xfrm>
        </p:grpSpPr>
        <p:grpSp>
          <p:nvGrpSpPr>
            <p:cNvPr id="21" name="Grupp 20">
              <a:extLst>
                <a:ext uri="{FF2B5EF4-FFF2-40B4-BE49-F238E27FC236}">
                  <a16:creationId xmlns:a16="http://schemas.microsoft.com/office/drawing/2014/main" id="{FA6B6A91-DF11-DECD-3A1F-BB1F9A529CFB}"/>
                </a:ext>
              </a:extLst>
            </p:cNvPr>
            <p:cNvGrpSpPr/>
            <p:nvPr/>
          </p:nvGrpSpPr>
          <p:grpSpPr>
            <a:xfrm>
              <a:off x="4993938" y="1990213"/>
              <a:ext cx="1694180" cy="1172915"/>
              <a:chOff x="1690299" y="2178063"/>
              <a:chExt cx="1694180" cy="1138204"/>
            </a:xfrm>
          </p:grpSpPr>
          <p:sp>
            <p:nvSpPr>
              <p:cNvPr id="17" name="Textruta 2">
                <a:extLst>
                  <a:ext uri="{FF2B5EF4-FFF2-40B4-BE49-F238E27FC236}">
                    <a16:creationId xmlns:a16="http://schemas.microsoft.com/office/drawing/2014/main" id="{CE569825-65CA-6CE7-A148-DA559F4CFBE6}"/>
                  </a:ext>
                </a:extLst>
              </p:cNvPr>
              <p:cNvSpPr txBox="1">
                <a:spLocks noChangeArrowheads="1"/>
              </p:cNvSpPr>
              <p:nvPr/>
            </p:nvSpPr>
            <p:spPr bwMode="auto">
              <a:xfrm>
                <a:off x="1690299" y="2178063"/>
                <a:ext cx="1694180" cy="59880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defTabSz="1289304">
                  <a:spcAft>
                    <a:spcPts val="600"/>
                  </a:spcAft>
                </a:pPr>
                <a:r>
                  <a:rPr lang="en-GB" sz="2679" b="1" kern="1200" dirty="0">
                    <a:solidFill>
                      <a:srgbClr val="FF0000"/>
                    </a:solidFill>
                    <a:latin typeface="Calibri" panose="020F0502020204030204" pitchFamily="34" charset="0"/>
                    <a:ea typeface="+mn-ea"/>
                    <a:cs typeface="Times New Roman" panose="02020603050405020304" pitchFamily="18" charset="0"/>
                  </a:rPr>
                  <a:t>C</a:t>
                </a:r>
                <a:r>
                  <a:rPr lang="en-GB" sz="2679" kern="1200" dirty="0">
                    <a:solidFill>
                      <a:srgbClr val="FF0000"/>
                    </a:solidFill>
                    <a:latin typeface="Calibri" panose="020F0502020204030204" pitchFamily="34" charset="0"/>
                    <a:ea typeface="+mn-ea"/>
                    <a:cs typeface="Times New Roman" panose="02020603050405020304" pitchFamily="18" charset="0"/>
                  </a:rPr>
                  <a:t>ardiac </a:t>
                </a:r>
                <a:r>
                  <a:rPr lang="en-GB" sz="2679" b="1" kern="1200" dirty="0" err="1">
                    <a:solidFill>
                      <a:srgbClr val="FF0000"/>
                    </a:solidFill>
                    <a:latin typeface="Calibri" panose="020F0502020204030204" pitchFamily="34" charset="0"/>
                    <a:ea typeface="+mn-ea"/>
                    <a:cs typeface="Times New Roman" panose="02020603050405020304" pitchFamily="18" charset="0"/>
                  </a:rPr>
                  <a:t>AR</a:t>
                </a:r>
                <a:r>
                  <a:rPr lang="en-GB" sz="2679" kern="1200" dirty="0" err="1">
                    <a:solidFill>
                      <a:srgbClr val="FF0000"/>
                    </a:solidFill>
                    <a:latin typeface="Calibri" panose="020F0502020204030204" pitchFamily="34" charset="0"/>
                    <a:ea typeface="+mn-ea"/>
                    <a:cs typeface="Times New Roman" panose="02020603050405020304" pitchFamily="18" charset="0"/>
                  </a:rPr>
                  <a:t>rest</a:t>
                </a:r>
                <a:r>
                  <a:rPr lang="en-GB" sz="2679" kern="1200" dirty="0">
                    <a:solidFill>
                      <a:srgbClr val="FF0000"/>
                    </a:solidFill>
                    <a:latin typeface="Calibri" panose="020F0502020204030204" pitchFamily="34" charset="0"/>
                    <a:ea typeface="+mn-ea"/>
                    <a:cs typeface="Times New Roman" panose="02020603050405020304" pitchFamily="18" charset="0"/>
                  </a:rPr>
                  <a:t> survivors </a:t>
                </a:r>
                <a:endParaRPr lang="sv-SE" sz="2679" kern="1200" dirty="0">
                  <a:solidFill>
                    <a:schemeClr val="tx1"/>
                  </a:solidFill>
                  <a:latin typeface="Calibri" panose="020F0502020204030204" pitchFamily="34" charset="0"/>
                  <a:ea typeface="+mn-ea"/>
                  <a:cs typeface="Times New Roman" panose="02020603050405020304" pitchFamily="18" charset="0"/>
                </a:endParaRPr>
              </a:p>
              <a:p>
                <a:pPr algn="ctr" defTabSz="1289304">
                  <a:spcAft>
                    <a:spcPts val="600"/>
                  </a:spcAft>
                </a:pPr>
                <a:r>
                  <a:rPr lang="sv-SE" sz="3525" b="1" kern="1200" dirty="0">
                    <a:solidFill>
                      <a:srgbClr val="2E75B6"/>
                    </a:solidFill>
                    <a:latin typeface="Calibri" panose="020F0502020204030204" pitchFamily="34" charset="0"/>
                    <a:ea typeface="+mn-ea"/>
                    <a:cs typeface="Times New Roman" panose="02020603050405020304" pitchFamily="18" charset="0"/>
                  </a:rPr>
                  <a:t>DI</a:t>
                </a:r>
                <a:r>
                  <a:rPr lang="sv-SE" sz="3525" kern="1200" dirty="0">
                    <a:solidFill>
                      <a:srgbClr val="2E75B6"/>
                    </a:solidFill>
                    <a:latin typeface="Calibri" panose="020F0502020204030204" pitchFamily="34" charset="0"/>
                    <a:ea typeface="+mn-ea"/>
                    <a:cs typeface="Times New Roman" panose="02020603050405020304" pitchFamily="18" charset="0"/>
                  </a:rPr>
                  <a:t>GITAL </a:t>
                </a:r>
                <a:r>
                  <a:rPr lang="sv-SE" sz="3525" b="1" kern="1200" dirty="0">
                    <a:solidFill>
                      <a:srgbClr val="2E75B6"/>
                    </a:solidFill>
                    <a:latin typeface="Calibri" panose="020F0502020204030204" pitchFamily="34" charset="0"/>
                    <a:ea typeface="+mn-ea"/>
                    <a:cs typeface="Times New Roman" panose="02020603050405020304" pitchFamily="18" charset="0"/>
                  </a:rPr>
                  <a:t>S</a:t>
                </a:r>
                <a:r>
                  <a:rPr lang="sv-SE" sz="3525" kern="1200" dirty="0">
                    <a:solidFill>
                      <a:srgbClr val="2E75B6"/>
                    </a:solidFill>
                    <a:latin typeface="Calibri" panose="020F0502020204030204" pitchFamily="34" charset="0"/>
                    <a:ea typeface="+mn-ea"/>
                    <a:cs typeface="Times New Roman" panose="02020603050405020304" pitchFamily="18" charset="0"/>
                  </a:rPr>
                  <a:t>UPPORT</a:t>
                </a:r>
                <a:endParaRPr lang="sv-SE" sz="25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8" name="Grupp 17">
                <a:extLst>
                  <a:ext uri="{FF2B5EF4-FFF2-40B4-BE49-F238E27FC236}">
                    <a16:creationId xmlns:a16="http://schemas.microsoft.com/office/drawing/2014/main" id="{CF8A7D0E-7455-75CE-5AA6-27335EA976FD}"/>
                  </a:ext>
                </a:extLst>
              </p:cNvPr>
              <p:cNvGrpSpPr/>
              <p:nvPr/>
            </p:nvGrpSpPr>
            <p:grpSpPr>
              <a:xfrm>
                <a:off x="1886972" y="2648596"/>
                <a:ext cx="1108790" cy="667671"/>
                <a:chOff x="47766" y="126111"/>
                <a:chExt cx="1108790" cy="667981"/>
              </a:xfrm>
            </p:grpSpPr>
            <p:pic>
              <p:nvPicPr>
                <p:cNvPr id="19" name="Bildobjekt 18" descr="En bild som visar Grafik, clipart, logotyp, symbol&#10;&#10;AI-genererat innehåll kan vara felaktigt.">
                  <a:extLst>
                    <a:ext uri="{FF2B5EF4-FFF2-40B4-BE49-F238E27FC236}">
                      <a16:creationId xmlns:a16="http://schemas.microsoft.com/office/drawing/2014/main" id="{78997801-D09A-F79E-9CFF-881957A0A9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0815" y="395333"/>
                  <a:ext cx="398758" cy="398759"/>
                </a:xfrm>
                <a:prstGeom prst="rect">
                  <a:avLst/>
                </a:prstGeom>
                <a:noFill/>
                <a:ln>
                  <a:noFill/>
                </a:ln>
              </p:spPr>
            </p:pic>
            <p:pic>
              <p:nvPicPr>
                <p:cNvPr id="20" name="Bildobjekt 19" descr="En bild som visar Grafik, Teckensnitt, grafisk design, design&#10;&#10;AI-genererat innehåll kan vara felaktigt.">
                  <a:extLst>
                    <a:ext uri="{FF2B5EF4-FFF2-40B4-BE49-F238E27FC236}">
                      <a16:creationId xmlns:a16="http://schemas.microsoft.com/office/drawing/2014/main" id="{7576DF87-6D62-F324-4C07-AF62E9BBAF3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66" y="126111"/>
                  <a:ext cx="1108790" cy="465903"/>
                </a:xfrm>
                <a:prstGeom prst="rect">
                  <a:avLst/>
                </a:prstGeom>
                <a:noFill/>
              </p:spPr>
            </p:pic>
          </p:grpSp>
        </p:grpSp>
        <p:sp>
          <p:nvSpPr>
            <p:cNvPr id="2" name="Textruta 2">
              <a:extLst>
                <a:ext uri="{FF2B5EF4-FFF2-40B4-BE49-F238E27FC236}">
                  <a16:creationId xmlns:a16="http://schemas.microsoft.com/office/drawing/2014/main" id="{2FE2098D-0189-8E0F-4FB0-0DCF6E6339BB}"/>
                </a:ext>
              </a:extLst>
            </p:cNvPr>
            <p:cNvSpPr txBox="1">
              <a:spLocks noChangeArrowheads="1"/>
            </p:cNvSpPr>
            <p:nvPr/>
          </p:nvSpPr>
          <p:spPr bwMode="auto">
            <a:xfrm>
              <a:off x="5011083" y="3237847"/>
              <a:ext cx="1694180" cy="38499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defTabSz="1289304">
                <a:spcAft>
                  <a:spcPts val="600"/>
                </a:spcAft>
              </a:pPr>
              <a:r>
                <a:rPr lang="en-GB" sz="3948" kern="1200" dirty="0">
                  <a:solidFill>
                    <a:srgbClr val="FF0000"/>
                  </a:solidFill>
                  <a:latin typeface="Calibri" panose="020F0502020204030204" pitchFamily="34" charset="0"/>
                  <a:ea typeface="+mn-ea"/>
                  <a:cs typeface="Times New Roman" panose="02020603050405020304" pitchFamily="18" charset="0"/>
                </a:rPr>
                <a:t>The CARDIS study</a:t>
              </a:r>
              <a:endParaRPr lang="sv-SE"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aphicFrame>
        <p:nvGraphicFramePr>
          <p:cNvPr id="32" name="textruta 3">
            <a:extLst>
              <a:ext uri="{FF2B5EF4-FFF2-40B4-BE49-F238E27FC236}">
                <a16:creationId xmlns:a16="http://schemas.microsoft.com/office/drawing/2014/main" id="{BE5E6BB9-D57F-8D29-F9AA-A2E01385B478}"/>
              </a:ext>
            </a:extLst>
          </p:cNvPr>
          <p:cNvGraphicFramePr/>
          <p:nvPr>
            <p:extLst>
              <p:ext uri="{D42A27DB-BD31-4B8C-83A1-F6EECF244321}">
                <p14:modId xmlns:p14="http://schemas.microsoft.com/office/powerpoint/2010/main" val="3443678566"/>
              </p:ext>
            </p:extLst>
          </p:nvPr>
        </p:nvGraphicFramePr>
        <p:xfrm>
          <a:off x="5854040" y="659629"/>
          <a:ext cx="5682563" cy="43695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46659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DA9CF175-A71A-08E0-7E88-7085B7A8A2B6}"/>
              </a:ext>
            </a:extLst>
          </p:cNvPr>
          <p:cNvSpPr>
            <a:spLocks noGrp="1"/>
          </p:cNvSpPr>
          <p:nvPr>
            <p:ph type="title"/>
          </p:nvPr>
        </p:nvSpPr>
        <p:spPr>
          <a:xfrm>
            <a:off x="-71845" y="1100603"/>
            <a:ext cx="3201366" cy="3387497"/>
          </a:xfrm>
        </p:spPr>
        <p:txBody>
          <a:bodyPr anchor="b">
            <a:normAutofit/>
          </a:bodyPr>
          <a:lstStyle/>
          <a:p>
            <a:pPr algn="ctr"/>
            <a:r>
              <a:rPr lang="sv-SE" sz="4000" dirty="0" err="1">
                <a:solidFill>
                  <a:srgbClr val="FFFFFF"/>
                </a:solidFill>
              </a:rPr>
              <a:t>Studydesign</a:t>
            </a:r>
            <a:r>
              <a:rPr lang="sv-SE" sz="4000" dirty="0">
                <a:solidFill>
                  <a:srgbClr val="FFFFFF"/>
                </a:solidFill>
              </a:rPr>
              <a:t> </a:t>
            </a:r>
          </a:p>
        </p:txBody>
      </p:sp>
      <p:pic>
        <p:nvPicPr>
          <p:cNvPr id="5" name="Bildobjekt 4">
            <a:extLst>
              <a:ext uri="{FF2B5EF4-FFF2-40B4-BE49-F238E27FC236}">
                <a16:creationId xmlns:a16="http://schemas.microsoft.com/office/drawing/2014/main" id="{87198D8E-CED5-25A4-68D0-6F8F746D762E}"/>
              </a:ext>
            </a:extLst>
          </p:cNvPr>
          <p:cNvPicPr>
            <a:picLocks noChangeAspect="1"/>
          </p:cNvPicPr>
          <p:nvPr/>
        </p:nvPicPr>
        <p:blipFill>
          <a:blip r:embed="rId3"/>
          <a:stretch>
            <a:fillRect/>
          </a:stretch>
        </p:blipFill>
        <p:spPr>
          <a:xfrm>
            <a:off x="408929" y="511383"/>
            <a:ext cx="2355718" cy="1896812"/>
          </a:xfrm>
          <a:prstGeom prst="rect">
            <a:avLst/>
          </a:prstGeom>
        </p:spPr>
      </p:pic>
      <p:sp>
        <p:nvSpPr>
          <p:cNvPr id="6" name="textruta 5">
            <a:extLst>
              <a:ext uri="{FF2B5EF4-FFF2-40B4-BE49-F238E27FC236}">
                <a16:creationId xmlns:a16="http://schemas.microsoft.com/office/drawing/2014/main" id="{FC753C15-0AAD-37D2-CD57-32A54CB96200}"/>
              </a:ext>
            </a:extLst>
          </p:cNvPr>
          <p:cNvSpPr txBox="1"/>
          <p:nvPr/>
        </p:nvSpPr>
        <p:spPr>
          <a:xfrm>
            <a:off x="3192449" y="-30418"/>
            <a:ext cx="978340" cy="6898556"/>
          </a:xfrm>
          <a:prstGeom prst="rect">
            <a:avLst/>
          </a:prstGeom>
          <a:solidFill>
            <a:schemeClr val="bg1"/>
          </a:solidFill>
        </p:spPr>
        <p:txBody>
          <a:bodyPr wrap="square" rtlCol="0">
            <a:spAutoFit/>
          </a:bodyPr>
          <a:lstStyle/>
          <a:p>
            <a:endParaRPr lang="sv-SE" dirty="0"/>
          </a:p>
        </p:txBody>
      </p:sp>
      <p:sp>
        <p:nvSpPr>
          <p:cNvPr id="13" name="Platshållare för innehåll 2">
            <a:extLst>
              <a:ext uri="{FF2B5EF4-FFF2-40B4-BE49-F238E27FC236}">
                <a16:creationId xmlns:a16="http://schemas.microsoft.com/office/drawing/2014/main" id="{65C84974-15A8-E1BA-1F1C-735E9BC3B1FA}"/>
              </a:ext>
            </a:extLst>
          </p:cNvPr>
          <p:cNvSpPr>
            <a:spLocks noGrp="1"/>
          </p:cNvSpPr>
          <p:nvPr>
            <p:ph idx="1"/>
          </p:nvPr>
        </p:nvSpPr>
        <p:spPr>
          <a:xfrm>
            <a:off x="3610295" y="-845089"/>
            <a:ext cx="8299329" cy="5546047"/>
          </a:xfrm>
        </p:spPr>
        <p:txBody>
          <a:bodyPr anchor="ctr">
            <a:normAutofit/>
          </a:bodyPr>
          <a:lstStyle/>
          <a:p>
            <a:pPr>
              <a:spcAft>
                <a:spcPts val="1200"/>
              </a:spcAft>
            </a:pPr>
            <a:r>
              <a:rPr lang="en-US" sz="1800" dirty="0">
                <a:solidFill>
                  <a:schemeClr val="tx2">
                    <a:lumMod val="90000"/>
                    <a:lumOff val="10000"/>
                  </a:schemeClr>
                </a:solidFill>
              </a:rPr>
              <a:t>The patient will complete a web-based survey on health and well-being on three occasions, at the beginning of the study and after 3 &amp; 6 months.</a:t>
            </a:r>
          </a:p>
          <a:p>
            <a:pPr>
              <a:spcAft>
                <a:spcPts val="1200"/>
              </a:spcAft>
            </a:pPr>
            <a:r>
              <a:rPr lang="en-US" sz="1800" dirty="0">
                <a:solidFill>
                  <a:schemeClr val="tx2">
                    <a:lumMod val="90000"/>
                    <a:lumOff val="10000"/>
                  </a:schemeClr>
                </a:solidFill>
              </a:rPr>
              <a:t>The survey contains approximately 100 questions and is expected to take approximately 30 minutes to complete.</a:t>
            </a:r>
          </a:p>
          <a:p>
            <a:pPr>
              <a:spcAft>
                <a:spcPts val="1200"/>
              </a:spcAft>
            </a:pPr>
            <a:r>
              <a:rPr lang="en-US" sz="1800" dirty="0">
                <a:solidFill>
                  <a:schemeClr val="tx2">
                    <a:lumMod val="90000"/>
                    <a:lumOff val="10000"/>
                  </a:schemeClr>
                </a:solidFill>
              </a:rPr>
              <a:t>The patient will be randomly assigned to:</a:t>
            </a:r>
            <a:endParaRPr lang="sv-SE" sz="1800" dirty="0">
              <a:solidFill>
                <a:schemeClr val="tx2">
                  <a:lumMod val="90000"/>
                  <a:lumOff val="10000"/>
                </a:schemeClr>
              </a:solidFill>
            </a:endParaRPr>
          </a:p>
          <a:p>
            <a:pPr>
              <a:buFont typeface="Wingdings" panose="05000000000000000000" pitchFamily="2" charset="2"/>
              <a:buChar char="ü"/>
            </a:pPr>
            <a:r>
              <a:rPr lang="en-US" sz="1800" b="1" dirty="0">
                <a:solidFill>
                  <a:schemeClr val="tx2">
                    <a:lumMod val="90000"/>
                    <a:lumOff val="10000"/>
                  </a:schemeClr>
                </a:solidFill>
              </a:rPr>
              <a:t>intervention group </a:t>
            </a:r>
            <a:r>
              <a:rPr lang="en-US" sz="1800" dirty="0">
                <a:solidFill>
                  <a:schemeClr val="tx2">
                    <a:lumMod val="90000"/>
                    <a:lumOff val="10000"/>
                  </a:schemeClr>
                </a:solidFill>
              </a:rPr>
              <a:t>that receives access to the program for 3 months or to a </a:t>
            </a:r>
          </a:p>
          <a:p>
            <a:pPr>
              <a:buFont typeface="Wingdings" panose="05000000000000000000" pitchFamily="2" charset="2"/>
              <a:buChar char="ü"/>
            </a:pPr>
            <a:r>
              <a:rPr lang="en-US" sz="1800" b="1" dirty="0">
                <a:solidFill>
                  <a:schemeClr val="tx2">
                    <a:lumMod val="90000"/>
                    <a:lumOff val="10000"/>
                  </a:schemeClr>
                </a:solidFill>
              </a:rPr>
              <a:t>control group </a:t>
            </a:r>
            <a:r>
              <a:rPr lang="en-US" sz="1800" dirty="0">
                <a:solidFill>
                  <a:schemeClr val="tx2">
                    <a:lumMod val="90000"/>
                    <a:lumOff val="10000"/>
                  </a:schemeClr>
                </a:solidFill>
              </a:rPr>
              <a:t>that receives access to regular information materials and support from the healthcare system.</a:t>
            </a:r>
            <a:endParaRPr lang="sv-SE" sz="2000" dirty="0"/>
          </a:p>
        </p:txBody>
      </p:sp>
      <p:sp>
        <p:nvSpPr>
          <p:cNvPr id="17" name="textruta 16">
            <a:extLst>
              <a:ext uri="{FF2B5EF4-FFF2-40B4-BE49-F238E27FC236}">
                <a16:creationId xmlns:a16="http://schemas.microsoft.com/office/drawing/2014/main" id="{30831932-8B28-0A06-6905-094278475B5D}"/>
              </a:ext>
            </a:extLst>
          </p:cNvPr>
          <p:cNvSpPr txBox="1"/>
          <p:nvPr/>
        </p:nvSpPr>
        <p:spPr>
          <a:xfrm>
            <a:off x="4037826" y="5878366"/>
            <a:ext cx="7364435" cy="646331"/>
          </a:xfrm>
          <a:prstGeom prst="rect">
            <a:avLst/>
          </a:prstGeom>
          <a:noFill/>
        </p:spPr>
        <p:txBody>
          <a:bodyPr wrap="square">
            <a:spAutoFit/>
          </a:bodyPr>
          <a:lstStyle/>
          <a:p>
            <a:r>
              <a:rPr lang="en-US" dirty="0">
                <a:solidFill>
                  <a:schemeClr val="tx2">
                    <a:lumMod val="90000"/>
                    <a:lumOff val="10000"/>
                  </a:schemeClr>
                </a:solidFill>
              </a:rPr>
              <a:t>Those who are randomly assigned to the control group will also be offered access to the web-based support program after 6 months.</a:t>
            </a:r>
            <a:endParaRPr lang="sv-SE" sz="1800" dirty="0">
              <a:solidFill>
                <a:schemeClr val="tx2">
                  <a:lumMod val="90000"/>
                  <a:lumOff val="10000"/>
                </a:schemeClr>
              </a:solidFill>
            </a:endParaRPr>
          </a:p>
        </p:txBody>
      </p:sp>
      <p:pic>
        <p:nvPicPr>
          <p:cNvPr id="29" name="Bildobjekt 28" descr="En bild som visar text, Teckensnitt, skärmbild, logotyp&#10;&#10;AI-genererat innehåll kan vara felaktigt.">
            <a:extLst>
              <a:ext uri="{FF2B5EF4-FFF2-40B4-BE49-F238E27FC236}">
                <a16:creationId xmlns:a16="http://schemas.microsoft.com/office/drawing/2014/main" id="{6B176A8B-E75F-2A0D-67FC-45FB9D5C2DD4}"/>
              </a:ext>
            </a:extLst>
          </p:cNvPr>
          <p:cNvPicPr>
            <a:picLocks noChangeAspect="1"/>
          </p:cNvPicPr>
          <p:nvPr/>
        </p:nvPicPr>
        <p:blipFill>
          <a:blip r:embed="rId4"/>
          <a:stretch>
            <a:fillRect/>
          </a:stretch>
        </p:blipFill>
        <p:spPr>
          <a:xfrm>
            <a:off x="3411897" y="3720871"/>
            <a:ext cx="8459708" cy="1960176"/>
          </a:xfrm>
          <a:prstGeom prst="rect">
            <a:avLst/>
          </a:prstGeom>
        </p:spPr>
      </p:pic>
    </p:spTree>
    <p:extLst>
      <p:ext uri="{BB962C8B-B14F-4D97-AF65-F5344CB8AC3E}">
        <p14:creationId xmlns:p14="http://schemas.microsoft.com/office/powerpoint/2010/main" val="3110587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8392534-A6EC-70FD-6618-744369026FD0}"/>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97F2CC36-DC3C-DC44-6126-D83960CF160F}"/>
              </a:ext>
            </a:extLst>
          </p:cNvPr>
          <p:cNvSpPr>
            <a:spLocks noGrp="1"/>
          </p:cNvSpPr>
          <p:nvPr>
            <p:ph type="title"/>
          </p:nvPr>
        </p:nvSpPr>
        <p:spPr>
          <a:xfrm>
            <a:off x="384200" y="707754"/>
            <a:ext cx="2314789" cy="3875132"/>
          </a:xfrm>
        </p:spPr>
        <p:txBody>
          <a:bodyPr anchor="b">
            <a:normAutofit/>
          </a:bodyPr>
          <a:lstStyle/>
          <a:p>
            <a:pPr algn="ctr"/>
            <a:br>
              <a:rPr lang="en-US" sz="3000" dirty="0">
                <a:solidFill>
                  <a:srgbClr val="FFFFFF"/>
                </a:solidFill>
              </a:rPr>
            </a:br>
            <a:br>
              <a:rPr lang="en-US" sz="3000" dirty="0">
                <a:solidFill>
                  <a:srgbClr val="FFFFFF"/>
                </a:solidFill>
              </a:rPr>
            </a:br>
            <a:r>
              <a:rPr lang="en-US" sz="3000" dirty="0">
                <a:solidFill>
                  <a:srgbClr val="FFFFFF"/>
                </a:solidFill>
              </a:rPr>
              <a:t>What does it mean to participate in the project?</a:t>
            </a:r>
            <a:endParaRPr lang="sv-SE" sz="3000" dirty="0">
              <a:solidFill>
                <a:srgbClr val="FFFFFF"/>
              </a:solidFill>
            </a:endParaRPr>
          </a:p>
        </p:txBody>
      </p:sp>
      <p:pic>
        <p:nvPicPr>
          <p:cNvPr id="5" name="Bildobjekt 4">
            <a:extLst>
              <a:ext uri="{FF2B5EF4-FFF2-40B4-BE49-F238E27FC236}">
                <a16:creationId xmlns:a16="http://schemas.microsoft.com/office/drawing/2014/main" id="{3BE704D7-7397-6131-8805-7A0227FC46D6}"/>
              </a:ext>
            </a:extLst>
          </p:cNvPr>
          <p:cNvPicPr>
            <a:picLocks noChangeAspect="1"/>
          </p:cNvPicPr>
          <p:nvPr/>
        </p:nvPicPr>
        <p:blipFill>
          <a:blip r:embed="rId3"/>
          <a:stretch>
            <a:fillRect/>
          </a:stretch>
        </p:blipFill>
        <p:spPr>
          <a:xfrm>
            <a:off x="586162" y="417419"/>
            <a:ext cx="2020116" cy="1626587"/>
          </a:xfrm>
          <a:prstGeom prst="rect">
            <a:avLst/>
          </a:prstGeom>
        </p:spPr>
      </p:pic>
      <p:sp>
        <p:nvSpPr>
          <p:cNvPr id="3" name="textruta 2">
            <a:extLst>
              <a:ext uri="{FF2B5EF4-FFF2-40B4-BE49-F238E27FC236}">
                <a16:creationId xmlns:a16="http://schemas.microsoft.com/office/drawing/2014/main" id="{AAF81E9C-DFC4-3627-74E6-490EB377902B}"/>
              </a:ext>
            </a:extLst>
          </p:cNvPr>
          <p:cNvSpPr txBox="1"/>
          <p:nvPr/>
        </p:nvSpPr>
        <p:spPr>
          <a:xfrm>
            <a:off x="3044952" y="10138"/>
            <a:ext cx="1184605" cy="6858000"/>
          </a:xfrm>
          <a:prstGeom prst="rect">
            <a:avLst/>
          </a:prstGeom>
          <a:solidFill>
            <a:schemeClr val="bg1"/>
          </a:solidFill>
        </p:spPr>
        <p:txBody>
          <a:bodyPr wrap="square" rtlCol="0">
            <a:spAutoFit/>
          </a:bodyPr>
          <a:lstStyle/>
          <a:p>
            <a:endParaRPr lang="sv-SE" dirty="0"/>
          </a:p>
        </p:txBody>
      </p:sp>
      <p:sp>
        <p:nvSpPr>
          <p:cNvPr id="22" name="Platshållare för innehåll 3">
            <a:extLst>
              <a:ext uri="{FF2B5EF4-FFF2-40B4-BE49-F238E27FC236}">
                <a16:creationId xmlns:a16="http://schemas.microsoft.com/office/drawing/2014/main" id="{B3EC36AB-CC58-F7B6-D16C-849080078B78}"/>
              </a:ext>
            </a:extLst>
          </p:cNvPr>
          <p:cNvSpPr>
            <a:spLocks noGrp="1"/>
          </p:cNvSpPr>
          <p:nvPr>
            <p:ph idx="1"/>
          </p:nvPr>
        </p:nvSpPr>
        <p:spPr>
          <a:xfrm>
            <a:off x="3305848" y="591156"/>
            <a:ext cx="8575201" cy="6256706"/>
          </a:xfrm>
        </p:spPr>
        <p:txBody>
          <a:bodyPr anchor="ctr">
            <a:normAutofit fontScale="92500"/>
          </a:bodyPr>
          <a:lstStyle/>
          <a:p>
            <a:r>
              <a:rPr lang="en-US" sz="2200" dirty="0">
                <a:solidFill>
                  <a:schemeClr val="tx2">
                    <a:lumMod val="90000"/>
                    <a:lumOff val="10000"/>
                  </a:schemeClr>
                </a:solidFill>
              </a:rPr>
              <a:t>The study team will visit all clinics that want to participate in the study and help with the start-up of cardiac arrest follow-up where there are none.</a:t>
            </a:r>
          </a:p>
          <a:p>
            <a:endParaRPr lang="en-US" sz="2200" dirty="0">
              <a:solidFill>
                <a:schemeClr val="tx2">
                  <a:lumMod val="90000"/>
                  <a:lumOff val="10000"/>
                </a:schemeClr>
              </a:solidFill>
            </a:endParaRPr>
          </a:p>
          <a:p>
            <a:r>
              <a:rPr lang="en-US" sz="2200" dirty="0">
                <a:solidFill>
                  <a:schemeClr val="tx2">
                    <a:lumMod val="90000"/>
                    <a:lumOff val="10000"/>
                  </a:schemeClr>
                </a:solidFill>
              </a:rPr>
              <a:t>At the cardiac arrest follow-up, patients are asked at the first visit, which should be within about a month, if they are interested in participating.</a:t>
            </a:r>
          </a:p>
          <a:p>
            <a:endParaRPr lang="en-US" sz="2200" dirty="0">
              <a:solidFill>
                <a:schemeClr val="tx2">
                  <a:lumMod val="90000"/>
                  <a:lumOff val="10000"/>
                </a:schemeClr>
              </a:solidFill>
            </a:endParaRPr>
          </a:p>
          <a:p>
            <a:r>
              <a:rPr lang="en-US" sz="2200" dirty="0">
                <a:solidFill>
                  <a:schemeClr val="tx2">
                    <a:lumMod val="90000"/>
                    <a:lumOff val="10000"/>
                  </a:schemeClr>
                </a:solidFill>
              </a:rPr>
              <a:t>When the patient has been asked about their interest, you write the patient in a logbook.</a:t>
            </a:r>
          </a:p>
          <a:p>
            <a:endParaRPr lang="en-US" sz="2200" dirty="0">
              <a:solidFill>
                <a:schemeClr val="tx2">
                  <a:lumMod val="90000"/>
                  <a:lumOff val="10000"/>
                </a:schemeClr>
              </a:solidFill>
            </a:endParaRPr>
          </a:p>
          <a:p>
            <a:r>
              <a:rPr lang="en-US" sz="2200" dirty="0">
                <a:solidFill>
                  <a:schemeClr val="tx2">
                    <a:lumMod val="90000"/>
                    <a:lumOff val="10000"/>
                  </a:schemeClr>
                </a:solidFill>
              </a:rPr>
              <a:t>You distribute written information about the study.</a:t>
            </a:r>
          </a:p>
          <a:p>
            <a:endParaRPr lang="en-US" sz="2200" dirty="0">
              <a:solidFill>
                <a:schemeClr val="tx2">
                  <a:lumMod val="90000"/>
                  <a:lumOff val="10000"/>
                </a:schemeClr>
              </a:solidFill>
            </a:endParaRPr>
          </a:p>
          <a:p>
            <a:r>
              <a:rPr lang="en-US" sz="2200" dirty="0">
                <a:solidFill>
                  <a:schemeClr val="tx2">
                    <a:lumMod val="90000"/>
                    <a:lumOff val="10000"/>
                  </a:schemeClr>
                </a:solidFill>
              </a:rPr>
              <a:t>Then you contact the research group and provide the patient's contact information.</a:t>
            </a:r>
          </a:p>
          <a:p>
            <a:endParaRPr lang="en-US" sz="2200" dirty="0">
              <a:solidFill>
                <a:schemeClr val="tx2">
                  <a:lumMod val="90000"/>
                  <a:lumOff val="10000"/>
                </a:schemeClr>
              </a:solidFill>
            </a:endParaRPr>
          </a:p>
          <a:p>
            <a:r>
              <a:rPr lang="en-US" sz="2200" b="1" dirty="0">
                <a:solidFill>
                  <a:schemeClr val="tx2">
                    <a:lumMod val="90000"/>
                    <a:lumOff val="10000"/>
                  </a:schemeClr>
                </a:solidFill>
              </a:rPr>
              <a:t>Someone from the research group will then contact the patient and then do all the follow-up so that the study will not burden the clinic's nurses</a:t>
            </a:r>
            <a:r>
              <a:rPr lang="en-US" sz="2200" dirty="0">
                <a:solidFill>
                  <a:schemeClr val="tx2">
                    <a:lumMod val="90000"/>
                    <a:lumOff val="10000"/>
                  </a:schemeClr>
                </a:solidFill>
              </a:rPr>
              <a:t>.</a:t>
            </a:r>
          </a:p>
          <a:p>
            <a:endParaRPr lang="sv-SE" sz="1100" dirty="0"/>
          </a:p>
          <a:p>
            <a:endParaRPr lang="sv-SE" sz="1100" dirty="0"/>
          </a:p>
        </p:txBody>
      </p:sp>
    </p:spTree>
    <p:extLst>
      <p:ext uri="{BB962C8B-B14F-4D97-AF65-F5344CB8AC3E}">
        <p14:creationId xmlns:p14="http://schemas.microsoft.com/office/powerpoint/2010/main" val="725624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4615F8B-E5A9-371F-E510-845659D60BF7}"/>
              </a:ext>
            </a:extLst>
          </p:cNvPr>
          <p:cNvSpPr>
            <a:spLocks noGrp="1"/>
          </p:cNvSpPr>
          <p:nvPr>
            <p:ph type="title"/>
          </p:nvPr>
        </p:nvSpPr>
        <p:spPr>
          <a:xfrm>
            <a:off x="3617774" y="594952"/>
            <a:ext cx="5148943" cy="1325563"/>
          </a:xfrm>
        </p:spPr>
        <p:txBody>
          <a:bodyPr>
            <a:normAutofit fontScale="90000"/>
          </a:bodyPr>
          <a:lstStyle/>
          <a:p>
            <a:pPr algn="ctr"/>
            <a:r>
              <a:rPr lang="en-US" sz="3600" dirty="0">
                <a:solidFill>
                  <a:schemeClr val="tx2">
                    <a:lumMod val="90000"/>
                    <a:lumOff val="10000"/>
                  </a:schemeClr>
                </a:solidFill>
              </a:rPr>
              <a:t>Please feel free to contact us.</a:t>
            </a:r>
            <a:br>
              <a:rPr lang="sv-SE" dirty="0"/>
            </a:br>
            <a:endParaRPr lang="sv-SE" dirty="0"/>
          </a:p>
        </p:txBody>
      </p:sp>
      <p:graphicFrame>
        <p:nvGraphicFramePr>
          <p:cNvPr id="4" name="Platshållare för innehåll 3">
            <a:extLst>
              <a:ext uri="{FF2B5EF4-FFF2-40B4-BE49-F238E27FC236}">
                <a16:creationId xmlns:a16="http://schemas.microsoft.com/office/drawing/2014/main" id="{65ED442B-9978-44AA-959F-D8A7DB143626}"/>
              </a:ext>
            </a:extLst>
          </p:cNvPr>
          <p:cNvGraphicFramePr>
            <a:graphicFrameLocks noGrp="1"/>
          </p:cNvGraphicFramePr>
          <p:nvPr>
            <p:ph idx="1"/>
            <p:extLst>
              <p:ext uri="{D42A27DB-BD31-4B8C-83A1-F6EECF244321}">
                <p14:modId xmlns:p14="http://schemas.microsoft.com/office/powerpoint/2010/main" val="920862353"/>
              </p:ext>
            </p:extLst>
          </p:nvPr>
        </p:nvGraphicFramePr>
        <p:xfrm>
          <a:off x="1788763" y="1863772"/>
          <a:ext cx="8806966" cy="4647692"/>
        </p:xfrm>
        <a:graphic>
          <a:graphicData uri="http://schemas.openxmlformats.org/drawingml/2006/table">
            <a:tbl>
              <a:tblPr>
                <a:tableStyleId>{5C22544A-7EE6-4342-B048-85BDC9FD1C3A}</a:tableStyleId>
              </a:tblPr>
              <a:tblGrid>
                <a:gridCol w="2303959">
                  <a:extLst>
                    <a:ext uri="{9D8B030D-6E8A-4147-A177-3AD203B41FA5}">
                      <a16:colId xmlns:a16="http://schemas.microsoft.com/office/drawing/2014/main" val="864881891"/>
                    </a:ext>
                  </a:extLst>
                </a:gridCol>
                <a:gridCol w="6503007">
                  <a:extLst>
                    <a:ext uri="{9D8B030D-6E8A-4147-A177-3AD203B41FA5}">
                      <a16:colId xmlns:a16="http://schemas.microsoft.com/office/drawing/2014/main" val="4200451852"/>
                    </a:ext>
                  </a:extLst>
                </a:gridCol>
              </a:tblGrid>
              <a:tr h="2098300">
                <a:tc>
                  <a:txBody>
                    <a:bodyPr/>
                    <a:lstStyle/>
                    <a:p>
                      <a:pPr>
                        <a:buNone/>
                      </a:pPr>
                      <a:endParaRPr lang="sv-SE" sz="1200">
                        <a:effectLst/>
                        <a:latin typeface="Aptos" panose="020B0004020202020204" pitchFamily="34" charset="0"/>
                      </a:endParaRPr>
                    </a:p>
                  </a:txBody>
                  <a:tcPr marL="68580" marR="68580" marT="0" marB="0"/>
                </a:tc>
                <a:tc>
                  <a:txBody>
                    <a:bodyPr/>
                    <a:lstStyle/>
                    <a:p>
                      <a:pPr>
                        <a:lnSpc>
                          <a:spcPct val="116000"/>
                        </a:lnSpc>
                        <a:spcAft>
                          <a:spcPts val="600"/>
                        </a:spcAft>
                        <a:buNone/>
                      </a:pPr>
                      <a:r>
                        <a:rPr lang="sv-SE" sz="1600" dirty="0">
                          <a:effectLst/>
                        </a:rPr>
                        <a:t>Annette Waldemar</a:t>
                      </a:r>
                    </a:p>
                    <a:p>
                      <a:pPr>
                        <a:lnSpc>
                          <a:spcPct val="116000"/>
                        </a:lnSpc>
                        <a:spcAft>
                          <a:spcPts val="800"/>
                        </a:spcAft>
                        <a:buNone/>
                      </a:pPr>
                      <a:r>
                        <a:rPr lang="en-US" sz="1600" dirty="0">
                          <a:effectLst/>
                        </a:rPr>
                        <a:t>PHD, Specialist Nurse, Research Coordinator </a:t>
                      </a:r>
                    </a:p>
                    <a:p>
                      <a:pPr>
                        <a:lnSpc>
                          <a:spcPct val="116000"/>
                        </a:lnSpc>
                        <a:spcAft>
                          <a:spcPts val="800"/>
                        </a:spcAft>
                        <a:buNone/>
                      </a:pPr>
                      <a:r>
                        <a:rPr lang="en-US" sz="1600" dirty="0">
                          <a:effectLst/>
                        </a:rPr>
                        <a:t>Department of Health, Medicine and Care, Linköping University </a:t>
                      </a:r>
                    </a:p>
                    <a:p>
                      <a:pPr>
                        <a:lnSpc>
                          <a:spcPct val="116000"/>
                        </a:lnSpc>
                        <a:spcAft>
                          <a:spcPts val="800"/>
                        </a:spcAft>
                        <a:buNone/>
                      </a:pPr>
                      <a:r>
                        <a:rPr lang="en-US" sz="1600" dirty="0">
                          <a:effectLst/>
                        </a:rPr>
                        <a:t>Department of Cardiology, </a:t>
                      </a:r>
                      <a:r>
                        <a:rPr lang="en-US" sz="1600" dirty="0" err="1">
                          <a:effectLst/>
                        </a:rPr>
                        <a:t>Vrinnevi</a:t>
                      </a:r>
                      <a:r>
                        <a:rPr lang="en-US" sz="1600" dirty="0">
                          <a:effectLst/>
                        </a:rPr>
                        <a:t> Hospital</a:t>
                      </a:r>
                      <a:r>
                        <a:rPr lang="sv-SE" sz="1600" dirty="0">
                          <a:effectLst/>
                        </a:rPr>
                        <a:t>, Norrköping</a:t>
                      </a:r>
                    </a:p>
                    <a:p>
                      <a:pPr>
                        <a:lnSpc>
                          <a:spcPct val="116000"/>
                        </a:lnSpc>
                        <a:spcAft>
                          <a:spcPts val="800"/>
                        </a:spcAft>
                        <a:buNone/>
                      </a:pPr>
                      <a:r>
                        <a:rPr lang="en-US" sz="1600" dirty="0">
                          <a:effectLst/>
                        </a:rPr>
                        <a:t>E-mail: </a:t>
                      </a:r>
                      <a:r>
                        <a:rPr lang="en-US" sz="1600" u="sng" dirty="0">
                          <a:effectLst/>
                          <a:hlinkClick r:id="rId2"/>
                        </a:rPr>
                        <a:t>annette.waldemar@liu.se</a:t>
                      </a:r>
                      <a:r>
                        <a:rPr lang="en-US" sz="1600" dirty="0">
                          <a:effectLst/>
                        </a:rPr>
                        <a:t>, </a:t>
                      </a:r>
                      <a:r>
                        <a:rPr lang="en-US" sz="1600" u="sng" dirty="0">
                          <a:effectLst/>
                          <a:hlinkClick r:id="rId3"/>
                        </a:rPr>
                        <a:t>kontakt@hjartstoppsoverlevare.se</a:t>
                      </a:r>
                      <a:r>
                        <a:rPr lang="sv-SE" sz="1600" dirty="0">
                          <a:effectLst/>
                        </a:rPr>
                        <a:t> </a:t>
                      </a:r>
                    </a:p>
                    <a:p>
                      <a:pPr marL="0" marR="0" lvl="0" indent="0" algn="l" defTabSz="914400" rtl="0" eaLnBrk="1" fontAlgn="auto" latinLnBrk="0" hangingPunct="1">
                        <a:lnSpc>
                          <a:spcPct val="116000"/>
                        </a:lnSpc>
                        <a:spcBef>
                          <a:spcPts val="0"/>
                        </a:spcBef>
                        <a:spcAft>
                          <a:spcPts val="800"/>
                        </a:spcAft>
                        <a:buClrTx/>
                        <a:buSzTx/>
                        <a:buFontTx/>
                        <a:buNone/>
                        <a:tabLst/>
                        <a:defRPr/>
                      </a:pPr>
                      <a:r>
                        <a:rPr lang="sv-SE" sz="1600" dirty="0">
                          <a:effectLst/>
                        </a:rPr>
                        <a:t>Phone.nr: +46 76-939 95 88</a:t>
                      </a:r>
                    </a:p>
                    <a:p>
                      <a:pPr>
                        <a:lnSpc>
                          <a:spcPct val="116000"/>
                        </a:lnSpc>
                        <a:spcAft>
                          <a:spcPts val="800"/>
                        </a:spcAft>
                        <a:buNone/>
                      </a:pPr>
                      <a:r>
                        <a:rPr lang="sv-SE" sz="1200" dirty="0">
                          <a:effectLst/>
                        </a:rPr>
                        <a:t> </a:t>
                      </a:r>
                      <a:endParaRPr lang="sv-SE" sz="12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8680359"/>
                  </a:ext>
                </a:extLst>
              </a:tr>
              <a:tr h="2077285">
                <a:tc>
                  <a:txBody>
                    <a:bodyPr/>
                    <a:lstStyle/>
                    <a:p>
                      <a:pPr>
                        <a:buNone/>
                      </a:pPr>
                      <a:endParaRPr lang="sv-SE" sz="1200">
                        <a:effectLst/>
                        <a:latin typeface="Aptos" panose="020B0004020202020204" pitchFamily="34" charset="0"/>
                      </a:endParaRPr>
                    </a:p>
                  </a:txBody>
                  <a:tcPr marL="68580" marR="68580" marT="0" marB="0"/>
                </a:tc>
                <a:tc>
                  <a:txBody>
                    <a:bodyPr/>
                    <a:lstStyle/>
                    <a:p>
                      <a:pPr>
                        <a:lnSpc>
                          <a:spcPct val="116000"/>
                        </a:lnSpc>
                        <a:spcAft>
                          <a:spcPts val="600"/>
                        </a:spcAft>
                        <a:buNone/>
                      </a:pPr>
                      <a:r>
                        <a:rPr lang="sv-SE" sz="1600" dirty="0">
                          <a:effectLst/>
                        </a:rPr>
                        <a:t>Ingela Thylén</a:t>
                      </a:r>
                    </a:p>
                    <a:p>
                      <a:pPr>
                        <a:lnSpc>
                          <a:spcPct val="116000"/>
                        </a:lnSpc>
                        <a:spcAft>
                          <a:spcPts val="800"/>
                        </a:spcAft>
                        <a:buNone/>
                      </a:pPr>
                      <a:r>
                        <a:rPr lang="en-US" sz="1600" dirty="0">
                          <a:effectLst/>
                        </a:rPr>
                        <a:t>Nurse, Assistant Professor, Principal </a:t>
                      </a:r>
                      <a:r>
                        <a:rPr lang="en-US" sz="1600" dirty="0" err="1">
                          <a:effectLst/>
                        </a:rPr>
                        <a:t>investigater</a:t>
                      </a:r>
                      <a:r>
                        <a:rPr lang="en-US" sz="1600" dirty="0">
                          <a:effectLst/>
                        </a:rPr>
                        <a:t> (PI)</a:t>
                      </a:r>
                    </a:p>
                    <a:p>
                      <a:pPr>
                        <a:lnSpc>
                          <a:spcPct val="116000"/>
                        </a:lnSpc>
                        <a:spcAft>
                          <a:spcPts val="800"/>
                        </a:spcAft>
                        <a:buNone/>
                      </a:pPr>
                      <a:r>
                        <a:rPr lang="en-US" sz="1600" dirty="0">
                          <a:effectLst/>
                        </a:rPr>
                        <a:t>Department of Health, Medicine and Care, Linköping University</a:t>
                      </a:r>
                    </a:p>
                    <a:p>
                      <a:pPr>
                        <a:lnSpc>
                          <a:spcPct val="116000"/>
                        </a:lnSpc>
                        <a:spcAft>
                          <a:spcPts val="800"/>
                        </a:spcAft>
                        <a:buNone/>
                      </a:pPr>
                      <a:r>
                        <a:rPr lang="en-US" sz="1600" dirty="0">
                          <a:effectLst/>
                        </a:rPr>
                        <a:t> Department of Cardiology, Linköping University Hospital</a:t>
                      </a:r>
                      <a:r>
                        <a:rPr lang="sv-SE" sz="1600" dirty="0">
                          <a:effectLst/>
                        </a:rPr>
                        <a:t> </a:t>
                      </a:r>
                    </a:p>
                    <a:p>
                      <a:pPr>
                        <a:lnSpc>
                          <a:spcPct val="116000"/>
                        </a:lnSpc>
                        <a:spcAft>
                          <a:spcPts val="800"/>
                        </a:spcAft>
                        <a:buNone/>
                      </a:pPr>
                      <a:r>
                        <a:rPr lang="sv-SE" sz="1600" dirty="0">
                          <a:effectLst/>
                        </a:rPr>
                        <a:t>E-mail: </a:t>
                      </a:r>
                      <a:r>
                        <a:rPr lang="sv-SE" sz="1600" u="sng" dirty="0">
                          <a:effectLst/>
                          <a:hlinkClick r:id="rId4"/>
                        </a:rPr>
                        <a:t>ingela.thylen@liu.se</a:t>
                      </a:r>
                      <a:r>
                        <a:rPr lang="sv-SE" sz="1600" dirty="0">
                          <a:effectLst/>
                        </a:rPr>
                        <a:t> </a:t>
                      </a:r>
                    </a:p>
                    <a:p>
                      <a:pPr>
                        <a:lnSpc>
                          <a:spcPct val="116000"/>
                        </a:lnSpc>
                        <a:spcAft>
                          <a:spcPts val="600"/>
                        </a:spcAft>
                        <a:buNone/>
                      </a:pPr>
                      <a:r>
                        <a:rPr lang="sv-SE" sz="1600" dirty="0">
                          <a:effectLst/>
                        </a:rPr>
                        <a:t>Phone.nr: 010-103 21 80</a:t>
                      </a:r>
                      <a:endParaRPr lang="sv-SE" sz="16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9103697"/>
                  </a:ext>
                </a:extLst>
              </a:tr>
            </a:tbl>
          </a:graphicData>
        </a:graphic>
      </p:graphicFrame>
      <p:pic>
        <p:nvPicPr>
          <p:cNvPr id="5122" name="Bildobjekt 5" descr="En bild som visar Människoansikte, person, klädsel, leende&#10;&#10;AI-genererat innehåll kan vara felaktigt.">
            <a:extLst>
              <a:ext uri="{FF2B5EF4-FFF2-40B4-BE49-F238E27FC236}">
                <a16:creationId xmlns:a16="http://schemas.microsoft.com/office/drawing/2014/main" id="{08C06CE0-5B5A-72D3-9B75-581A59BC4D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3218" y="2241296"/>
            <a:ext cx="1998615" cy="1323758"/>
          </a:xfrm>
          <a:prstGeom prst="rect">
            <a:avLst/>
          </a:prstGeom>
          <a:noFill/>
          <a:extLst>
            <a:ext uri="{909E8E84-426E-40DD-AFC4-6F175D3DCCD1}">
              <a14:hiddenFill xmlns:a14="http://schemas.microsoft.com/office/drawing/2010/main">
                <a:solidFill>
                  <a:srgbClr val="FFFFFF"/>
                </a:solidFill>
              </a14:hiddenFill>
            </a:ext>
          </a:extLst>
        </p:spPr>
      </p:pic>
      <p:pic>
        <p:nvPicPr>
          <p:cNvPr id="5121" name="Bildobjekt 3">
            <a:extLst>
              <a:ext uri="{FF2B5EF4-FFF2-40B4-BE49-F238E27FC236}">
                <a16:creationId xmlns:a16="http://schemas.microsoft.com/office/drawing/2014/main" id="{7B679AE5-057E-6876-1440-2112C3C383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82683" y="4596996"/>
            <a:ext cx="1679684" cy="1668004"/>
          </a:xfrm>
          <a:prstGeom prst="rect">
            <a:avLst/>
          </a:prstGeom>
          <a:noFill/>
          <a:extLst>
            <a:ext uri="{909E8E84-426E-40DD-AFC4-6F175D3DCCD1}">
              <a14:hiddenFill xmlns:a14="http://schemas.microsoft.com/office/drawing/2010/main">
                <a:solidFill>
                  <a:srgbClr val="FFFFFF"/>
                </a:solidFill>
              </a14:hiddenFill>
            </a:ext>
          </a:extLst>
        </p:spPr>
      </p:pic>
      <p:pic>
        <p:nvPicPr>
          <p:cNvPr id="6" name="Bildobjekt 5">
            <a:extLst>
              <a:ext uri="{FF2B5EF4-FFF2-40B4-BE49-F238E27FC236}">
                <a16:creationId xmlns:a16="http://schemas.microsoft.com/office/drawing/2014/main" id="{155BA70A-3F43-F362-1A71-219544FE7EE7}"/>
              </a:ext>
            </a:extLst>
          </p:cNvPr>
          <p:cNvPicPr>
            <a:picLocks noChangeAspect="1"/>
          </p:cNvPicPr>
          <p:nvPr/>
        </p:nvPicPr>
        <p:blipFill>
          <a:blip r:embed="rId7"/>
          <a:stretch>
            <a:fillRect/>
          </a:stretch>
        </p:blipFill>
        <p:spPr>
          <a:xfrm>
            <a:off x="1682828" y="291745"/>
            <a:ext cx="1646264" cy="1325563"/>
          </a:xfrm>
          <a:prstGeom prst="rect">
            <a:avLst/>
          </a:prstGeom>
        </p:spPr>
      </p:pic>
      <p:pic>
        <p:nvPicPr>
          <p:cNvPr id="7" name="Bildobjekt 6">
            <a:extLst>
              <a:ext uri="{FF2B5EF4-FFF2-40B4-BE49-F238E27FC236}">
                <a16:creationId xmlns:a16="http://schemas.microsoft.com/office/drawing/2014/main" id="{B128C9F6-C8A1-C953-521B-88A8344B4978}"/>
              </a:ext>
            </a:extLst>
          </p:cNvPr>
          <p:cNvPicPr>
            <a:picLocks noChangeAspect="1"/>
          </p:cNvPicPr>
          <p:nvPr/>
        </p:nvPicPr>
        <p:blipFill>
          <a:blip r:embed="rId7"/>
          <a:stretch>
            <a:fillRect/>
          </a:stretch>
        </p:blipFill>
        <p:spPr>
          <a:xfrm>
            <a:off x="8862910" y="338163"/>
            <a:ext cx="1646264" cy="1325563"/>
          </a:xfrm>
          <a:prstGeom prst="rect">
            <a:avLst/>
          </a:prstGeom>
        </p:spPr>
      </p:pic>
    </p:spTree>
    <p:extLst>
      <p:ext uri="{BB962C8B-B14F-4D97-AF65-F5344CB8AC3E}">
        <p14:creationId xmlns:p14="http://schemas.microsoft.com/office/powerpoint/2010/main" val="454319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E9F6F43A-3140-CE20-282E-7FF041FE920F}"/>
              </a:ext>
            </a:extLst>
          </p:cNvPr>
          <p:cNvSpPr>
            <a:spLocks noGrp="1"/>
          </p:cNvSpPr>
          <p:nvPr>
            <p:ph type="title"/>
          </p:nvPr>
        </p:nvSpPr>
        <p:spPr>
          <a:xfrm>
            <a:off x="176783" y="501250"/>
            <a:ext cx="3201366" cy="3387497"/>
          </a:xfrm>
        </p:spPr>
        <p:txBody>
          <a:bodyPr anchor="b">
            <a:normAutofit/>
          </a:bodyPr>
          <a:lstStyle/>
          <a:p>
            <a:pPr algn="r"/>
            <a:r>
              <a:rPr lang="sv-SE" sz="4000" dirty="0">
                <a:solidFill>
                  <a:srgbClr val="FFFFFF"/>
                </a:solidFill>
              </a:rPr>
              <a:t>Background</a:t>
            </a:r>
          </a:p>
        </p:txBody>
      </p:sp>
      <p:sp>
        <p:nvSpPr>
          <p:cNvPr id="3" name="Platshållare för innehåll 2">
            <a:extLst>
              <a:ext uri="{FF2B5EF4-FFF2-40B4-BE49-F238E27FC236}">
                <a16:creationId xmlns:a16="http://schemas.microsoft.com/office/drawing/2014/main" id="{87F34501-7B1D-CC05-E0EC-44681390F14B}"/>
              </a:ext>
            </a:extLst>
          </p:cNvPr>
          <p:cNvSpPr>
            <a:spLocks noGrp="1"/>
          </p:cNvSpPr>
          <p:nvPr>
            <p:ph idx="1"/>
          </p:nvPr>
        </p:nvSpPr>
        <p:spPr>
          <a:xfrm>
            <a:off x="4309202" y="666114"/>
            <a:ext cx="7689932" cy="5546047"/>
          </a:xfrm>
        </p:spPr>
        <p:txBody>
          <a:bodyPr anchor="ctr">
            <a:noAutofit/>
          </a:bodyPr>
          <a:lstStyle/>
          <a:p>
            <a:pPr>
              <a:spcBef>
                <a:spcPts val="0"/>
              </a:spcBef>
            </a:pPr>
            <a:r>
              <a:rPr lang="en-US" sz="2100" dirty="0">
                <a:solidFill>
                  <a:schemeClr val="tx2">
                    <a:lumMod val="90000"/>
                    <a:lumOff val="10000"/>
                  </a:schemeClr>
                </a:solidFill>
              </a:rPr>
              <a:t>Cardiac arrest can lead to significant cognitive, physical, psychological and social consequences for the affected person.</a:t>
            </a:r>
          </a:p>
          <a:p>
            <a:pPr>
              <a:spcBef>
                <a:spcPts val="0"/>
              </a:spcBef>
            </a:pPr>
            <a:endParaRPr lang="en-US" sz="2100" dirty="0">
              <a:solidFill>
                <a:schemeClr val="tx2">
                  <a:lumMod val="90000"/>
                  <a:lumOff val="10000"/>
                </a:schemeClr>
              </a:solidFill>
            </a:endParaRPr>
          </a:p>
          <a:p>
            <a:pPr>
              <a:spcBef>
                <a:spcPts val="0"/>
              </a:spcBef>
            </a:pPr>
            <a:r>
              <a:rPr lang="en-US" sz="2100" dirty="0">
                <a:solidFill>
                  <a:schemeClr val="tx2">
                    <a:lumMod val="90000"/>
                    <a:lumOff val="10000"/>
                  </a:schemeClr>
                </a:solidFill>
              </a:rPr>
              <a:t>A large number of patients experience long-term impairment of their daily functioning and impaired quality of life.</a:t>
            </a:r>
          </a:p>
          <a:p>
            <a:pPr>
              <a:spcBef>
                <a:spcPts val="0"/>
              </a:spcBef>
            </a:pPr>
            <a:endParaRPr lang="en-US" sz="2100" dirty="0">
              <a:solidFill>
                <a:schemeClr val="tx2">
                  <a:lumMod val="90000"/>
                  <a:lumOff val="10000"/>
                </a:schemeClr>
              </a:solidFill>
            </a:endParaRPr>
          </a:p>
          <a:p>
            <a:pPr>
              <a:spcBef>
                <a:spcPts val="0"/>
              </a:spcBef>
            </a:pPr>
            <a:r>
              <a:rPr lang="en-US" sz="2100" dirty="0">
                <a:solidFill>
                  <a:schemeClr val="tx2">
                    <a:lumMod val="90000"/>
                    <a:lumOff val="10000"/>
                  </a:schemeClr>
                </a:solidFill>
              </a:rPr>
              <a:t>In addition to physical limitations, psychological problems such as anxiety, depression, sleep problems and post-traumatic stress disorder are common and affect up to one in four survivors.</a:t>
            </a:r>
          </a:p>
          <a:p>
            <a:pPr>
              <a:spcBef>
                <a:spcPts val="0"/>
              </a:spcBef>
            </a:pPr>
            <a:endParaRPr lang="en-US" sz="2100" dirty="0">
              <a:solidFill>
                <a:schemeClr val="tx2">
                  <a:lumMod val="90000"/>
                  <a:lumOff val="10000"/>
                </a:schemeClr>
              </a:solidFill>
            </a:endParaRPr>
          </a:p>
          <a:p>
            <a:pPr>
              <a:spcBef>
                <a:spcPts val="0"/>
              </a:spcBef>
            </a:pPr>
            <a:r>
              <a:rPr lang="en-US" sz="2100" dirty="0">
                <a:solidFill>
                  <a:schemeClr val="tx2">
                    <a:lumMod val="90000"/>
                    <a:lumOff val="10000"/>
                  </a:schemeClr>
                </a:solidFill>
              </a:rPr>
              <a:t>A significant proportion have some degree of cognitive impairment and many suffer from pronounced fatigue.</a:t>
            </a:r>
          </a:p>
          <a:p>
            <a:pPr>
              <a:spcBef>
                <a:spcPts val="0"/>
              </a:spcBef>
            </a:pPr>
            <a:endParaRPr lang="en-US" sz="2100" dirty="0">
              <a:solidFill>
                <a:schemeClr val="tx2">
                  <a:lumMod val="90000"/>
                  <a:lumOff val="10000"/>
                </a:schemeClr>
              </a:solidFill>
            </a:endParaRPr>
          </a:p>
          <a:p>
            <a:pPr>
              <a:spcBef>
                <a:spcPts val="0"/>
              </a:spcBef>
            </a:pPr>
            <a:r>
              <a:rPr lang="en-US" sz="2100" dirty="0">
                <a:solidFill>
                  <a:schemeClr val="tx2">
                    <a:lumMod val="90000"/>
                    <a:lumOff val="10000"/>
                  </a:schemeClr>
                </a:solidFill>
              </a:rPr>
              <a:t>There is a great need for structured and versatile rehabilitation to improve quality of life and enable a return to work.</a:t>
            </a:r>
          </a:p>
          <a:p>
            <a:pPr>
              <a:spcBef>
                <a:spcPts val="0"/>
              </a:spcBef>
            </a:pPr>
            <a:endParaRPr lang="en-US" sz="2100" dirty="0">
              <a:solidFill>
                <a:schemeClr val="tx2">
                  <a:lumMod val="90000"/>
                  <a:lumOff val="10000"/>
                </a:schemeClr>
              </a:solidFill>
            </a:endParaRPr>
          </a:p>
          <a:p>
            <a:pPr>
              <a:spcBef>
                <a:spcPts val="0"/>
              </a:spcBef>
            </a:pPr>
            <a:r>
              <a:rPr lang="en-US" sz="2100" dirty="0">
                <a:solidFill>
                  <a:schemeClr val="tx2">
                    <a:lumMod val="90000"/>
                    <a:lumOff val="10000"/>
                  </a:schemeClr>
                </a:solidFill>
              </a:rPr>
              <a:t>By identifying the long-term needs of both survivors and their loved ones, care and rehabilitation can be adapted and improved.</a:t>
            </a:r>
            <a:endParaRPr lang="sv-SE" sz="2100" dirty="0">
              <a:solidFill>
                <a:schemeClr val="tx2">
                  <a:lumMod val="90000"/>
                  <a:lumOff val="10000"/>
                </a:schemeClr>
              </a:solidFill>
            </a:endParaRPr>
          </a:p>
        </p:txBody>
      </p:sp>
      <p:pic>
        <p:nvPicPr>
          <p:cNvPr id="5" name="Bildobjekt 4">
            <a:extLst>
              <a:ext uri="{FF2B5EF4-FFF2-40B4-BE49-F238E27FC236}">
                <a16:creationId xmlns:a16="http://schemas.microsoft.com/office/drawing/2014/main" id="{43B93760-6263-FDA1-C797-509CA4107322}"/>
              </a:ext>
            </a:extLst>
          </p:cNvPr>
          <p:cNvPicPr>
            <a:picLocks noChangeAspect="1"/>
          </p:cNvPicPr>
          <p:nvPr/>
        </p:nvPicPr>
        <p:blipFill>
          <a:blip r:embed="rId2"/>
          <a:stretch>
            <a:fillRect/>
          </a:stretch>
        </p:blipFill>
        <p:spPr>
          <a:xfrm>
            <a:off x="947136" y="491112"/>
            <a:ext cx="2254230" cy="1910499"/>
          </a:xfrm>
          <a:prstGeom prst="rect">
            <a:avLst/>
          </a:prstGeom>
        </p:spPr>
      </p:pic>
    </p:spTree>
    <p:extLst>
      <p:ext uri="{BB962C8B-B14F-4D97-AF65-F5344CB8AC3E}">
        <p14:creationId xmlns:p14="http://schemas.microsoft.com/office/powerpoint/2010/main" val="2171386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Platshållare för innehåll 2">
            <a:extLst>
              <a:ext uri="{FF2B5EF4-FFF2-40B4-BE49-F238E27FC236}">
                <a16:creationId xmlns:a16="http://schemas.microsoft.com/office/drawing/2014/main" id="{628EEEC2-C315-93A9-F2A4-87E1169ADB56}"/>
              </a:ext>
            </a:extLst>
          </p:cNvPr>
          <p:cNvGraphicFramePr>
            <a:graphicFrameLocks noGrp="1"/>
          </p:cNvGraphicFramePr>
          <p:nvPr>
            <p:ph idx="1"/>
            <p:extLst>
              <p:ext uri="{D42A27DB-BD31-4B8C-83A1-F6EECF244321}">
                <p14:modId xmlns:p14="http://schemas.microsoft.com/office/powerpoint/2010/main" val="2088101424"/>
              </p:ext>
            </p:extLst>
          </p:nvPr>
        </p:nvGraphicFramePr>
        <p:xfrm>
          <a:off x="4905054" y="201424"/>
          <a:ext cx="6775189" cy="5943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Bildobjekt 6" descr="En bild som visar text, Teckensnitt, logotyp, Grafik&#10;&#10;AI-genererat innehåll kan vara felaktigt.">
            <a:extLst>
              <a:ext uri="{FF2B5EF4-FFF2-40B4-BE49-F238E27FC236}">
                <a16:creationId xmlns:a16="http://schemas.microsoft.com/office/drawing/2014/main" id="{357DBA12-D0E7-652A-DABF-64FAE4C2A209}"/>
              </a:ext>
            </a:extLst>
          </p:cNvPr>
          <p:cNvPicPr>
            <a:picLocks noChangeAspect="1"/>
          </p:cNvPicPr>
          <p:nvPr/>
        </p:nvPicPr>
        <p:blipFill>
          <a:blip r:embed="rId7"/>
          <a:stretch>
            <a:fillRect/>
          </a:stretch>
        </p:blipFill>
        <p:spPr>
          <a:xfrm>
            <a:off x="1281615" y="334225"/>
            <a:ext cx="1329610" cy="1138479"/>
          </a:xfrm>
          <a:prstGeom prst="rect">
            <a:avLst/>
          </a:prstGeom>
        </p:spPr>
      </p:pic>
      <p:sp>
        <p:nvSpPr>
          <p:cNvPr id="17" name="textruta 16">
            <a:extLst>
              <a:ext uri="{FF2B5EF4-FFF2-40B4-BE49-F238E27FC236}">
                <a16:creationId xmlns:a16="http://schemas.microsoft.com/office/drawing/2014/main" id="{EB1B38FE-16DD-B74B-9705-9423EBA950B6}"/>
              </a:ext>
            </a:extLst>
          </p:cNvPr>
          <p:cNvSpPr txBox="1"/>
          <p:nvPr/>
        </p:nvSpPr>
        <p:spPr>
          <a:xfrm>
            <a:off x="327268" y="1841634"/>
            <a:ext cx="3383280" cy="4093428"/>
          </a:xfrm>
          <a:prstGeom prst="rect">
            <a:avLst/>
          </a:prstGeom>
          <a:noFill/>
        </p:spPr>
        <p:txBody>
          <a:bodyPr wrap="square" rtlCol="0">
            <a:spAutoFit/>
          </a:bodyPr>
          <a:lstStyle/>
          <a:p>
            <a:pPr algn="ctr"/>
            <a:r>
              <a:rPr lang="en-US" sz="2000" b="1" dirty="0">
                <a:solidFill>
                  <a:schemeClr val="bg1"/>
                </a:solidFill>
              </a:rPr>
              <a:t>According to current guidelines, patients and co-</a:t>
            </a:r>
            <a:r>
              <a:rPr lang="en-US" sz="2000" b="1" dirty="0" err="1">
                <a:solidFill>
                  <a:schemeClr val="bg1"/>
                </a:solidFill>
              </a:rPr>
              <a:t>survivord</a:t>
            </a:r>
            <a:r>
              <a:rPr lang="en-US" sz="2000" b="1" dirty="0">
                <a:solidFill>
                  <a:schemeClr val="bg1"/>
                </a:solidFill>
              </a:rPr>
              <a:t> should be offered follow-up 1-3 months after cardiac arrest.</a:t>
            </a:r>
          </a:p>
          <a:p>
            <a:pPr algn="ctr"/>
            <a:endParaRPr lang="en-US" sz="2000" b="1" dirty="0">
              <a:solidFill>
                <a:schemeClr val="bg1"/>
              </a:solidFill>
            </a:endParaRPr>
          </a:p>
          <a:p>
            <a:pPr algn="ctr"/>
            <a:r>
              <a:rPr lang="en-US" sz="2000" b="1" dirty="0">
                <a:solidFill>
                  <a:schemeClr val="bg1"/>
                </a:solidFill>
              </a:rPr>
              <a:t>Assessment should be made of physical and emotional well-being and cognition.</a:t>
            </a:r>
          </a:p>
          <a:p>
            <a:pPr algn="ctr"/>
            <a:endParaRPr lang="en-US" sz="2000" b="1" dirty="0">
              <a:solidFill>
                <a:schemeClr val="bg1"/>
              </a:solidFill>
            </a:endParaRPr>
          </a:p>
          <a:p>
            <a:pPr algn="ctr"/>
            <a:r>
              <a:rPr lang="en-US" sz="2000" b="1" dirty="0">
                <a:solidFill>
                  <a:schemeClr val="bg1"/>
                </a:solidFill>
              </a:rPr>
              <a:t>Support should be offered in rehabilitation.</a:t>
            </a:r>
            <a:endParaRPr lang="sv-SE" sz="2000" b="1" dirty="0">
              <a:solidFill>
                <a:schemeClr val="bg1"/>
              </a:solidFill>
            </a:endParaRPr>
          </a:p>
        </p:txBody>
      </p:sp>
    </p:spTree>
    <p:extLst>
      <p:ext uri="{BB962C8B-B14F-4D97-AF65-F5344CB8AC3E}">
        <p14:creationId xmlns:p14="http://schemas.microsoft.com/office/powerpoint/2010/main" val="2051762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3A6395-F042-2C57-0F2E-13D68BA87E09}"/>
              </a:ext>
            </a:extLst>
          </p:cNvPr>
          <p:cNvSpPr>
            <a:spLocks noGrp="1"/>
          </p:cNvSpPr>
          <p:nvPr>
            <p:ph type="title"/>
          </p:nvPr>
        </p:nvSpPr>
        <p:spPr>
          <a:xfrm>
            <a:off x="1296924" y="586836"/>
            <a:ext cx="9598152" cy="1325563"/>
          </a:xfrm>
        </p:spPr>
        <p:txBody>
          <a:bodyPr>
            <a:normAutofit/>
          </a:bodyPr>
          <a:lstStyle/>
          <a:p>
            <a:pPr algn="ctr"/>
            <a:r>
              <a:rPr lang="en-US" sz="2800" dirty="0">
                <a:solidFill>
                  <a:schemeClr val="tx2">
                    <a:lumMod val="75000"/>
                    <a:lumOff val="25000"/>
                  </a:schemeClr>
                </a:solidFill>
              </a:rPr>
              <a:t>The ERC guidelines include the newly designed last ring that emphasizes the importance of recovery to restore the quality of life for survivors of cardiac arrest and their loved ones.</a:t>
            </a:r>
            <a:endParaRPr lang="sv-SE" sz="2800" dirty="0">
              <a:solidFill>
                <a:schemeClr val="tx2">
                  <a:lumMod val="75000"/>
                  <a:lumOff val="25000"/>
                </a:schemeClr>
              </a:solidFill>
            </a:endParaRPr>
          </a:p>
        </p:txBody>
      </p:sp>
      <p:pic>
        <p:nvPicPr>
          <p:cNvPr id="4" name="Platshållare för innehåll 3">
            <a:extLst>
              <a:ext uri="{FF2B5EF4-FFF2-40B4-BE49-F238E27FC236}">
                <a16:creationId xmlns:a16="http://schemas.microsoft.com/office/drawing/2014/main" id="{022AE2E4-F78A-07F2-B502-CD3155D4D505}"/>
              </a:ext>
            </a:extLst>
          </p:cNvPr>
          <p:cNvPicPr>
            <a:picLocks noGrp="1" noChangeAspect="1"/>
          </p:cNvPicPr>
          <p:nvPr>
            <p:ph idx="1"/>
          </p:nvPr>
        </p:nvPicPr>
        <p:blipFill>
          <a:blip r:embed="rId2"/>
          <a:stretch>
            <a:fillRect/>
          </a:stretch>
        </p:blipFill>
        <p:spPr>
          <a:xfrm>
            <a:off x="1381667" y="2487846"/>
            <a:ext cx="9428666" cy="3520523"/>
          </a:xfrm>
          <a:prstGeom prst="rect">
            <a:avLst/>
          </a:prstGeom>
        </p:spPr>
      </p:pic>
      <p:sp>
        <p:nvSpPr>
          <p:cNvPr id="5" name="Flödesschema: Koppling 4">
            <a:extLst>
              <a:ext uri="{FF2B5EF4-FFF2-40B4-BE49-F238E27FC236}">
                <a16:creationId xmlns:a16="http://schemas.microsoft.com/office/drawing/2014/main" id="{CE527DBF-97A6-2395-0037-B6D30697E6C2}"/>
              </a:ext>
            </a:extLst>
          </p:cNvPr>
          <p:cNvSpPr/>
          <p:nvPr/>
        </p:nvSpPr>
        <p:spPr>
          <a:xfrm>
            <a:off x="7744968" y="2323254"/>
            <a:ext cx="3246120" cy="3181433"/>
          </a:xfrm>
          <a:prstGeom prst="flowChartConnector">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40382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5B3237-E842-84CA-EDF8-284A44E560D4}"/>
            </a:ext>
          </a:extLst>
        </p:cNvPr>
        <p:cNvGrpSpPr/>
        <p:nvPr/>
      </p:nvGrpSpPr>
      <p:grpSpPr>
        <a:xfrm>
          <a:off x="0" y="0"/>
          <a:ext cx="0" cy="0"/>
          <a:chOff x="0" y="0"/>
          <a:chExt cx="0" cy="0"/>
        </a:xfrm>
      </p:grpSpPr>
      <p:sp>
        <p:nvSpPr>
          <p:cNvPr id="35" name="Rectangle 34">
            <a:extLst>
              <a:ext uri="{FF2B5EF4-FFF2-40B4-BE49-F238E27FC236}">
                <a16:creationId xmlns:a16="http://schemas.microsoft.com/office/drawing/2014/main" id="{EDC07B27-4E3C-4BCF-ABDB-6AA72857C0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19000">
                <a:srgbClr val="000000">
                  <a:alpha val="96000"/>
                </a:srgbClr>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3D11BE6-2A04-4DBB-842D-88602B5E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12437"/>
            <a:ext cx="11713464" cy="6844063"/>
          </a:xfrm>
          <a:prstGeom prst="rect">
            <a:avLst/>
          </a:prstGeom>
          <a:gradFill>
            <a:gsLst>
              <a:gs pos="0">
                <a:srgbClr val="000000">
                  <a:alpha val="71765"/>
                </a:srgbClr>
              </a:gs>
              <a:gs pos="100000">
                <a:schemeClr val="accent1">
                  <a:alpha val="2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2A05E02A-9AA9-45EC-B87B-B46F043F3F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 y="2724072"/>
            <a:ext cx="12192008" cy="4114801"/>
          </a:xfrm>
          <a:prstGeom prst="rect">
            <a:avLst/>
          </a:prstGeom>
          <a:gradFill>
            <a:gsLst>
              <a:gs pos="30000">
                <a:schemeClr val="accent1">
                  <a:lumMod val="75000"/>
                  <a:alpha val="19000"/>
                </a:schemeClr>
              </a:gs>
              <a:gs pos="100000">
                <a:schemeClr val="accent1">
                  <a:alpha val="24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E91EDBA-E8E0-4575-8147-B700345215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09672" y="1716338"/>
            <a:ext cx="6858003" cy="3422328"/>
          </a:xfrm>
          <a:prstGeom prst="rect">
            <a:avLst/>
          </a:prstGeom>
          <a:gradFill>
            <a:gsLst>
              <a:gs pos="0">
                <a:schemeClr val="accent1">
                  <a:alpha val="52000"/>
                </a:schemeClr>
              </a:gs>
              <a:gs pos="76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ubrik 1">
            <a:extLst>
              <a:ext uri="{FF2B5EF4-FFF2-40B4-BE49-F238E27FC236}">
                <a16:creationId xmlns:a16="http://schemas.microsoft.com/office/drawing/2014/main" id="{A26FA64E-4BAB-5458-69B3-06DFFEFC1C5C}"/>
              </a:ext>
            </a:extLst>
          </p:cNvPr>
          <p:cNvSpPr>
            <a:spLocks noGrp="1"/>
          </p:cNvSpPr>
          <p:nvPr>
            <p:ph type="title"/>
          </p:nvPr>
        </p:nvSpPr>
        <p:spPr>
          <a:xfrm>
            <a:off x="2750699" y="183133"/>
            <a:ext cx="8752226" cy="1167495"/>
          </a:xfrm>
        </p:spPr>
        <p:txBody>
          <a:bodyPr vert="horz" lIns="91440" tIns="45720" rIns="91440" bIns="45720" rtlCol="0" anchor="b">
            <a:normAutofit fontScale="90000"/>
          </a:bodyPr>
          <a:lstStyle/>
          <a:p>
            <a:pPr algn="ctr"/>
            <a:r>
              <a:rPr lang="en-US" sz="2700" dirty="0">
                <a:solidFill>
                  <a:srgbClr val="FFFFFF"/>
                </a:solidFill>
              </a:rPr>
              <a:t>The support program has been developed through co-creation with survivors, the research team, and various subject matter experts.</a:t>
            </a:r>
            <a:br>
              <a:rPr lang="en-US" sz="2300" dirty="0">
                <a:solidFill>
                  <a:srgbClr val="FFFFFF"/>
                </a:solidFill>
              </a:rPr>
            </a:br>
            <a:endParaRPr lang="en-US" sz="2300" dirty="0">
              <a:solidFill>
                <a:srgbClr val="FFFFFF"/>
              </a:solidFill>
            </a:endParaRPr>
          </a:p>
        </p:txBody>
      </p:sp>
      <p:sp>
        <p:nvSpPr>
          <p:cNvPr id="43" name="Rectangle 42">
            <a:extLst>
              <a:ext uri="{FF2B5EF4-FFF2-40B4-BE49-F238E27FC236}">
                <a16:creationId xmlns:a16="http://schemas.microsoft.com/office/drawing/2014/main" id="{DFEE4473-A122-4E96-8C31-B4C5AAA27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123" y="2706446"/>
            <a:ext cx="12191997" cy="3711900"/>
          </a:xfrm>
          <a:prstGeom prst="rect">
            <a:avLst/>
          </a:prstGeom>
          <a:gradFill>
            <a:gsLst>
              <a:gs pos="0">
                <a:srgbClr val="000000">
                  <a:alpha val="50000"/>
                </a:srgbClr>
              </a:gs>
              <a:gs pos="92000">
                <a:schemeClr val="accent1">
                  <a:lumMod val="75000"/>
                  <a:alpha val="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dobjekt 5">
            <a:extLst>
              <a:ext uri="{FF2B5EF4-FFF2-40B4-BE49-F238E27FC236}">
                <a16:creationId xmlns:a16="http://schemas.microsoft.com/office/drawing/2014/main" id="{D3B71230-C279-61B4-7E9F-C3F1B7DC5885}"/>
              </a:ext>
            </a:extLst>
          </p:cNvPr>
          <p:cNvPicPr>
            <a:picLocks noChangeAspect="1"/>
          </p:cNvPicPr>
          <p:nvPr/>
        </p:nvPicPr>
        <p:blipFill>
          <a:blip r:embed="rId2"/>
          <a:stretch>
            <a:fillRect/>
          </a:stretch>
        </p:blipFill>
        <p:spPr>
          <a:xfrm>
            <a:off x="6281860" y="4025982"/>
            <a:ext cx="5307320" cy="2295414"/>
          </a:xfrm>
          <a:prstGeom prst="rect">
            <a:avLst/>
          </a:prstGeom>
        </p:spPr>
      </p:pic>
      <p:pic>
        <p:nvPicPr>
          <p:cNvPr id="5" name="Bildobjekt 4">
            <a:extLst>
              <a:ext uri="{FF2B5EF4-FFF2-40B4-BE49-F238E27FC236}">
                <a16:creationId xmlns:a16="http://schemas.microsoft.com/office/drawing/2014/main" id="{6CA43394-BC48-C37C-8ADF-05FAEDE70978}"/>
              </a:ext>
            </a:extLst>
          </p:cNvPr>
          <p:cNvPicPr>
            <a:picLocks noChangeAspect="1"/>
          </p:cNvPicPr>
          <p:nvPr/>
        </p:nvPicPr>
        <p:blipFill>
          <a:blip r:embed="rId3"/>
          <a:stretch>
            <a:fillRect/>
          </a:stretch>
        </p:blipFill>
        <p:spPr>
          <a:xfrm>
            <a:off x="6281859" y="1527411"/>
            <a:ext cx="5253911" cy="2232912"/>
          </a:xfrm>
          <a:prstGeom prst="rect">
            <a:avLst/>
          </a:prstGeom>
        </p:spPr>
      </p:pic>
      <p:pic>
        <p:nvPicPr>
          <p:cNvPr id="4" name="Bildobjekt 3">
            <a:extLst>
              <a:ext uri="{FF2B5EF4-FFF2-40B4-BE49-F238E27FC236}">
                <a16:creationId xmlns:a16="http://schemas.microsoft.com/office/drawing/2014/main" id="{E1573E1B-5FA3-EF59-656C-7309D6F9C4C1}"/>
              </a:ext>
            </a:extLst>
          </p:cNvPr>
          <p:cNvPicPr>
            <a:picLocks noChangeAspect="1"/>
          </p:cNvPicPr>
          <p:nvPr/>
        </p:nvPicPr>
        <p:blipFill>
          <a:blip r:embed="rId4"/>
          <a:stretch>
            <a:fillRect/>
          </a:stretch>
        </p:blipFill>
        <p:spPr>
          <a:xfrm>
            <a:off x="773752" y="1503983"/>
            <a:ext cx="4855003" cy="4794314"/>
          </a:xfrm>
          <a:prstGeom prst="rect">
            <a:avLst/>
          </a:prstGeom>
        </p:spPr>
      </p:pic>
      <p:pic>
        <p:nvPicPr>
          <p:cNvPr id="9" name="Bildobjekt 8">
            <a:extLst>
              <a:ext uri="{FF2B5EF4-FFF2-40B4-BE49-F238E27FC236}">
                <a16:creationId xmlns:a16="http://schemas.microsoft.com/office/drawing/2014/main" id="{5C73E1C7-1492-18C4-A20C-3D924F1311FE}"/>
              </a:ext>
            </a:extLst>
          </p:cNvPr>
          <p:cNvPicPr>
            <a:picLocks noChangeAspect="1"/>
          </p:cNvPicPr>
          <p:nvPr/>
        </p:nvPicPr>
        <p:blipFill>
          <a:blip r:embed="rId5"/>
          <a:stretch>
            <a:fillRect/>
          </a:stretch>
        </p:blipFill>
        <p:spPr>
          <a:xfrm>
            <a:off x="810520" y="151621"/>
            <a:ext cx="1323234" cy="1121464"/>
          </a:xfrm>
          <a:prstGeom prst="rect">
            <a:avLst/>
          </a:prstGeom>
        </p:spPr>
      </p:pic>
    </p:spTree>
    <p:extLst>
      <p:ext uri="{BB962C8B-B14F-4D97-AF65-F5344CB8AC3E}">
        <p14:creationId xmlns:p14="http://schemas.microsoft.com/office/powerpoint/2010/main" val="4139064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B4522FA6-8759-69B2-E63B-B60EDA59F09A}"/>
              </a:ext>
            </a:extLst>
          </p:cNvPr>
          <p:cNvSpPr>
            <a:spLocks noGrp="1"/>
          </p:cNvSpPr>
          <p:nvPr>
            <p:ph type="title"/>
          </p:nvPr>
        </p:nvSpPr>
        <p:spPr>
          <a:xfrm>
            <a:off x="418225" y="931685"/>
            <a:ext cx="3201366" cy="3387497"/>
          </a:xfrm>
        </p:spPr>
        <p:txBody>
          <a:bodyPr anchor="b">
            <a:normAutofit/>
          </a:bodyPr>
          <a:lstStyle/>
          <a:p>
            <a:pPr algn="ctr"/>
            <a:r>
              <a:rPr lang="sv-SE" sz="4000" dirty="0">
                <a:solidFill>
                  <a:srgbClr val="FFFFFF"/>
                </a:solidFill>
              </a:rPr>
              <a:t>CARDIS-</a:t>
            </a:r>
            <a:r>
              <a:rPr lang="sv-SE" sz="4000" dirty="0" err="1">
                <a:solidFill>
                  <a:srgbClr val="FFFFFF"/>
                </a:solidFill>
              </a:rPr>
              <a:t>study</a:t>
            </a:r>
            <a:endParaRPr lang="sv-SE" sz="4000" dirty="0">
              <a:solidFill>
                <a:srgbClr val="FFFFFF"/>
              </a:solidFill>
            </a:endParaRPr>
          </a:p>
        </p:txBody>
      </p:sp>
      <p:sp>
        <p:nvSpPr>
          <p:cNvPr id="3" name="Platshållare för innehåll 2">
            <a:extLst>
              <a:ext uri="{FF2B5EF4-FFF2-40B4-BE49-F238E27FC236}">
                <a16:creationId xmlns:a16="http://schemas.microsoft.com/office/drawing/2014/main" id="{18E501B2-C173-71DA-D56D-EE311D7F7C47}"/>
              </a:ext>
            </a:extLst>
          </p:cNvPr>
          <p:cNvSpPr>
            <a:spLocks noGrp="1"/>
          </p:cNvSpPr>
          <p:nvPr>
            <p:ph idx="1"/>
          </p:nvPr>
        </p:nvSpPr>
        <p:spPr>
          <a:xfrm>
            <a:off x="4637988" y="511386"/>
            <a:ext cx="7010111" cy="6077950"/>
          </a:xfrm>
        </p:spPr>
        <p:txBody>
          <a:bodyPr anchor="ctr">
            <a:normAutofit lnSpcReduction="10000"/>
          </a:bodyPr>
          <a:lstStyle/>
          <a:p>
            <a:pPr>
              <a:lnSpc>
                <a:spcPct val="110000"/>
              </a:lnSpc>
            </a:pPr>
            <a:r>
              <a:rPr lang="en-US" sz="2400" dirty="0">
                <a:solidFill>
                  <a:schemeClr val="tx2">
                    <a:lumMod val="90000"/>
                    <a:lumOff val="10000"/>
                  </a:schemeClr>
                </a:solidFill>
              </a:rPr>
              <a:t>In the research project, we have developed a web-based support program as a complement to healthcare follow-up, which is being tested in an RCT.</a:t>
            </a:r>
          </a:p>
          <a:p>
            <a:pPr>
              <a:lnSpc>
                <a:spcPct val="110000"/>
              </a:lnSpc>
            </a:pPr>
            <a:endParaRPr lang="sv-SE" sz="2400" dirty="0">
              <a:solidFill>
                <a:schemeClr val="tx2">
                  <a:lumMod val="90000"/>
                  <a:lumOff val="10000"/>
                </a:schemeClr>
              </a:solidFill>
            </a:endParaRPr>
          </a:p>
          <a:p>
            <a:pPr>
              <a:lnSpc>
                <a:spcPct val="110000"/>
              </a:lnSpc>
            </a:pPr>
            <a:r>
              <a:rPr lang="en-US" sz="2400" dirty="0">
                <a:solidFill>
                  <a:schemeClr val="tx2">
                    <a:lumMod val="90000"/>
                    <a:lumOff val="10000"/>
                  </a:schemeClr>
                </a:solidFill>
              </a:rPr>
              <a:t>The support program has been designed together with cardiac arrest survivors and medical experts and includes texts, lectures, patient and family stories, films, images and links. It also includes practical exercises and support for reflecting on one's own health and recovery.</a:t>
            </a:r>
          </a:p>
          <a:p>
            <a:pPr>
              <a:lnSpc>
                <a:spcPct val="110000"/>
              </a:lnSpc>
            </a:pPr>
            <a:endParaRPr lang="sv-SE" sz="2400" dirty="0">
              <a:solidFill>
                <a:schemeClr val="tx2">
                  <a:lumMod val="90000"/>
                  <a:lumOff val="10000"/>
                </a:schemeClr>
              </a:solidFill>
            </a:endParaRPr>
          </a:p>
          <a:p>
            <a:pPr>
              <a:lnSpc>
                <a:spcPct val="110000"/>
              </a:lnSpc>
            </a:pPr>
            <a:r>
              <a:rPr lang="en-US" sz="2400" dirty="0">
                <a:solidFill>
                  <a:schemeClr val="tx2">
                    <a:lumMod val="90000"/>
                    <a:lumOff val="10000"/>
                  </a:schemeClr>
                </a:solidFill>
              </a:rPr>
              <a:t>The support program also includes a chat forum led by healthcare professionals.</a:t>
            </a:r>
            <a:endParaRPr lang="sv-SE" sz="1400" dirty="0"/>
          </a:p>
        </p:txBody>
      </p:sp>
      <p:pic>
        <p:nvPicPr>
          <p:cNvPr id="4" name="Platshållare för innehåll 3" descr="En bild som visar text, Teckensnitt, logotyp, clipart&#10;&#10;AI-genererat innehåll kan vara felaktigt.">
            <a:extLst>
              <a:ext uri="{FF2B5EF4-FFF2-40B4-BE49-F238E27FC236}">
                <a16:creationId xmlns:a16="http://schemas.microsoft.com/office/drawing/2014/main" id="{16AE5FC2-848C-F34A-52C2-5E4419F0E52D}"/>
              </a:ext>
            </a:extLst>
          </p:cNvPr>
          <p:cNvPicPr>
            <a:picLocks noChangeAspect="1"/>
          </p:cNvPicPr>
          <p:nvPr/>
        </p:nvPicPr>
        <p:blipFill>
          <a:blip r:embed="rId2"/>
          <a:stretch>
            <a:fillRect/>
          </a:stretch>
        </p:blipFill>
        <p:spPr>
          <a:xfrm>
            <a:off x="907625" y="550038"/>
            <a:ext cx="2222566" cy="1883664"/>
          </a:xfrm>
          <a:prstGeom prst="rect">
            <a:avLst/>
          </a:prstGeom>
        </p:spPr>
      </p:pic>
    </p:spTree>
    <p:extLst>
      <p:ext uri="{BB962C8B-B14F-4D97-AF65-F5344CB8AC3E}">
        <p14:creationId xmlns:p14="http://schemas.microsoft.com/office/powerpoint/2010/main" val="702775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748E188D-9C79-F31E-E85F-29669824B495}"/>
              </a:ext>
            </a:extLst>
          </p:cNvPr>
          <p:cNvSpPr txBox="1"/>
          <p:nvPr/>
        </p:nvSpPr>
        <p:spPr>
          <a:xfrm>
            <a:off x="7430586" y="5221225"/>
            <a:ext cx="4261006" cy="369332"/>
          </a:xfrm>
          <a:prstGeom prst="rect">
            <a:avLst/>
          </a:prstGeom>
          <a:noFill/>
        </p:spPr>
        <p:txBody>
          <a:bodyPr wrap="square" rtlCol="0">
            <a:spAutoFit/>
          </a:bodyPr>
          <a:lstStyle/>
          <a:p>
            <a:r>
              <a:rPr lang="sv-SE" u="sng" dirty="0">
                <a:hlinkClick r:id="rId2"/>
              </a:rPr>
              <a:t>www.hjartstoppsoverlevare.se</a:t>
            </a:r>
            <a:endParaRPr lang="sv-SE" dirty="0"/>
          </a:p>
        </p:txBody>
      </p:sp>
      <p:pic>
        <p:nvPicPr>
          <p:cNvPr id="5" name="Bildobjekt 4" descr="En bild som visar text, Människoansikte, skärmbild, person&#10;&#10;AI-genererat innehåll kan vara felaktigt.">
            <a:extLst>
              <a:ext uri="{FF2B5EF4-FFF2-40B4-BE49-F238E27FC236}">
                <a16:creationId xmlns:a16="http://schemas.microsoft.com/office/drawing/2014/main" id="{493B2769-00D8-57AF-7CFB-4C5F5FF600FA}"/>
              </a:ext>
            </a:extLst>
          </p:cNvPr>
          <p:cNvPicPr>
            <a:picLocks noChangeAspect="1"/>
          </p:cNvPicPr>
          <p:nvPr/>
        </p:nvPicPr>
        <p:blipFill>
          <a:blip r:embed="rId3"/>
          <a:stretch>
            <a:fillRect/>
          </a:stretch>
        </p:blipFill>
        <p:spPr>
          <a:xfrm>
            <a:off x="724702" y="92529"/>
            <a:ext cx="5481948" cy="6672942"/>
          </a:xfrm>
          <a:prstGeom prst="rect">
            <a:avLst/>
          </a:prstGeom>
        </p:spPr>
      </p:pic>
      <p:pic>
        <p:nvPicPr>
          <p:cNvPr id="9" name="Bildobjekt 8" descr="En bild som visar text, dator, Människoansikte, person&#10;&#10;AI-genererat innehåll kan vara felaktigt.">
            <a:extLst>
              <a:ext uri="{FF2B5EF4-FFF2-40B4-BE49-F238E27FC236}">
                <a16:creationId xmlns:a16="http://schemas.microsoft.com/office/drawing/2014/main" id="{F8A2AD30-5BFA-8BDC-5B95-B1911836515D}"/>
              </a:ext>
            </a:extLst>
          </p:cNvPr>
          <p:cNvPicPr>
            <a:picLocks noChangeAspect="1"/>
          </p:cNvPicPr>
          <p:nvPr/>
        </p:nvPicPr>
        <p:blipFill>
          <a:blip r:embed="rId4"/>
          <a:stretch>
            <a:fillRect/>
          </a:stretch>
        </p:blipFill>
        <p:spPr>
          <a:xfrm>
            <a:off x="6371259" y="576943"/>
            <a:ext cx="5320333" cy="4386941"/>
          </a:xfrm>
          <a:prstGeom prst="rect">
            <a:avLst/>
          </a:prstGeom>
        </p:spPr>
      </p:pic>
    </p:spTree>
    <p:extLst>
      <p:ext uri="{BB962C8B-B14F-4D97-AF65-F5344CB8AC3E}">
        <p14:creationId xmlns:p14="http://schemas.microsoft.com/office/powerpoint/2010/main" val="3700479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Rectangle 2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4CAEDF99-7709-E919-768B-5EA4EB21C441}"/>
              </a:ext>
            </a:extLst>
          </p:cNvPr>
          <p:cNvSpPr>
            <a:spLocks noGrp="1"/>
          </p:cNvSpPr>
          <p:nvPr>
            <p:ph type="title"/>
          </p:nvPr>
        </p:nvSpPr>
        <p:spPr>
          <a:xfrm>
            <a:off x="466722" y="586855"/>
            <a:ext cx="3201366" cy="3387497"/>
          </a:xfrm>
        </p:spPr>
        <p:txBody>
          <a:bodyPr anchor="b">
            <a:normAutofit/>
          </a:bodyPr>
          <a:lstStyle/>
          <a:p>
            <a:pPr algn="ctr"/>
            <a:r>
              <a:rPr lang="sv-SE" sz="4000" dirty="0">
                <a:solidFill>
                  <a:srgbClr val="FFFFFF"/>
                </a:solidFill>
              </a:rPr>
              <a:t>RCT </a:t>
            </a:r>
          </a:p>
        </p:txBody>
      </p:sp>
      <p:sp>
        <p:nvSpPr>
          <p:cNvPr id="3" name="Platshållare för innehåll 2">
            <a:extLst>
              <a:ext uri="{FF2B5EF4-FFF2-40B4-BE49-F238E27FC236}">
                <a16:creationId xmlns:a16="http://schemas.microsoft.com/office/drawing/2014/main" id="{82120C15-2E2C-4108-C870-3AC1B5BF37A4}"/>
              </a:ext>
            </a:extLst>
          </p:cNvPr>
          <p:cNvSpPr>
            <a:spLocks noGrp="1"/>
          </p:cNvSpPr>
          <p:nvPr>
            <p:ph idx="1"/>
          </p:nvPr>
        </p:nvSpPr>
        <p:spPr>
          <a:xfrm>
            <a:off x="4504548" y="511388"/>
            <a:ext cx="7689521" cy="5718663"/>
          </a:xfrm>
        </p:spPr>
        <p:txBody>
          <a:bodyPr anchor="ctr">
            <a:normAutofit fontScale="85000" lnSpcReduction="10000"/>
          </a:bodyPr>
          <a:lstStyle/>
          <a:p>
            <a:pPr marL="0" indent="0">
              <a:lnSpc>
                <a:spcPct val="120000"/>
              </a:lnSpc>
              <a:spcBef>
                <a:spcPts val="600"/>
              </a:spcBef>
              <a:spcAft>
                <a:spcPts val="600"/>
              </a:spcAft>
              <a:buNone/>
            </a:pPr>
            <a:r>
              <a:rPr lang="sv-SE" sz="2400" b="1" dirty="0">
                <a:solidFill>
                  <a:schemeClr val="tx2">
                    <a:lumMod val="90000"/>
                    <a:lumOff val="10000"/>
                  </a:schemeClr>
                </a:solidFill>
              </a:rPr>
              <a:t> </a:t>
            </a:r>
            <a:r>
              <a:rPr lang="en-US" sz="2400" b="1" dirty="0">
                <a:solidFill>
                  <a:schemeClr val="tx2">
                    <a:lumMod val="90000"/>
                    <a:lumOff val="10000"/>
                  </a:schemeClr>
                </a:solidFill>
              </a:rPr>
              <a:t>Purpose:</a:t>
            </a:r>
          </a:p>
          <a:p>
            <a:pPr marL="0" indent="0">
              <a:lnSpc>
                <a:spcPct val="120000"/>
              </a:lnSpc>
              <a:spcBef>
                <a:spcPts val="600"/>
              </a:spcBef>
              <a:spcAft>
                <a:spcPts val="600"/>
              </a:spcAft>
              <a:buNone/>
            </a:pPr>
            <a:r>
              <a:rPr lang="en-US" sz="2400" dirty="0">
                <a:solidFill>
                  <a:schemeClr val="tx2">
                    <a:lumMod val="90000"/>
                    <a:lumOff val="10000"/>
                  </a:schemeClr>
                </a:solidFill>
              </a:rPr>
              <a:t>Evaluate the effects of the digital support program on general well-being, quality of life, cognition, life satisfaction, anxiety and depression, post-traumatic stress, pronounced fatigue and sleep.</a:t>
            </a:r>
          </a:p>
          <a:p>
            <a:pPr marL="0" indent="0">
              <a:lnSpc>
                <a:spcPct val="120000"/>
              </a:lnSpc>
              <a:spcBef>
                <a:spcPts val="600"/>
              </a:spcBef>
              <a:spcAft>
                <a:spcPts val="600"/>
              </a:spcAft>
              <a:buNone/>
            </a:pPr>
            <a:endParaRPr lang="en-US" sz="2400" dirty="0">
              <a:solidFill>
                <a:schemeClr val="tx2">
                  <a:lumMod val="90000"/>
                  <a:lumOff val="10000"/>
                </a:schemeClr>
              </a:solidFill>
            </a:endParaRPr>
          </a:p>
          <a:p>
            <a:pPr marL="0" indent="0">
              <a:lnSpc>
                <a:spcPct val="120000"/>
              </a:lnSpc>
              <a:spcBef>
                <a:spcPts val="600"/>
              </a:spcBef>
              <a:spcAft>
                <a:spcPts val="600"/>
              </a:spcAft>
              <a:buNone/>
            </a:pPr>
            <a:r>
              <a:rPr lang="en-US" sz="2400" b="1" dirty="0">
                <a:solidFill>
                  <a:schemeClr val="tx2">
                    <a:lumMod val="90000"/>
                    <a:lumOff val="10000"/>
                  </a:schemeClr>
                </a:solidFill>
              </a:rPr>
              <a:t>Primary hypothesis: </a:t>
            </a:r>
          </a:p>
          <a:p>
            <a:pPr marL="0" indent="0">
              <a:lnSpc>
                <a:spcPct val="120000"/>
              </a:lnSpc>
              <a:spcBef>
                <a:spcPts val="600"/>
              </a:spcBef>
              <a:spcAft>
                <a:spcPts val="600"/>
              </a:spcAft>
              <a:buNone/>
            </a:pPr>
            <a:r>
              <a:rPr lang="en-US" sz="2400" dirty="0">
                <a:solidFill>
                  <a:schemeClr val="tx2">
                    <a:lumMod val="90000"/>
                    <a:lumOff val="10000"/>
                  </a:schemeClr>
                </a:solidFill>
              </a:rPr>
              <a:t>Access to a digital support program – as a complement to usual care – significantly improves mental well-being compared to a control group.</a:t>
            </a:r>
          </a:p>
          <a:p>
            <a:pPr marL="0" indent="0">
              <a:lnSpc>
                <a:spcPct val="120000"/>
              </a:lnSpc>
              <a:spcBef>
                <a:spcPts val="600"/>
              </a:spcBef>
              <a:spcAft>
                <a:spcPts val="600"/>
              </a:spcAft>
              <a:buNone/>
            </a:pPr>
            <a:r>
              <a:rPr lang="en-US" sz="2400" b="1" dirty="0">
                <a:solidFill>
                  <a:schemeClr val="tx2">
                    <a:lumMod val="90000"/>
                    <a:lumOff val="10000"/>
                  </a:schemeClr>
                </a:solidFill>
              </a:rPr>
              <a:t>Secondary hypothesis: </a:t>
            </a:r>
          </a:p>
          <a:p>
            <a:pPr marL="0" indent="0">
              <a:lnSpc>
                <a:spcPct val="120000"/>
              </a:lnSpc>
              <a:spcBef>
                <a:spcPts val="600"/>
              </a:spcBef>
              <a:spcAft>
                <a:spcPts val="600"/>
              </a:spcAft>
              <a:buNone/>
            </a:pPr>
            <a:r>
              <a:rPr lang="en-US" sz="2400" dirty="0">
                <a:solidFill>
                  <a:schemeClr val="tx2">
                    <a:lumMod val="90000"/>
                    <a:lumOff val="10000"/>
                  </a:schemeClr>
                </a:solidFill>
              </a:rPr>
              <a:t>Access to a digital support program – as a complement to usual care – significantly improves quality of life, cognition, life satisfaction, symptoms of anxiety and depression, post-traumatic stress, fatigue and sleep compared to a control group.</a:t>
            </a:r>
            <a:endParaRPr lang="sv-SE" sz="2400" dirty="0"/>
          </a:p>
        </p:txBody>
      </p:sp>
      <p:pic>
        <p:nvPicPr>
          <p:cNvPr id="12" name="Bildobjekt 11">
            <a:extLst>
              <a:ext uri="{FF2B5EF4-FFF2-40B4-BE49-F238E27FC236}">
                <a16:creationId xmlns:a16="http://schemas.microsoft.com/office/drawing/2014/main" id="{D164B9B8-8EDA-C4AC-D335-232FB03DD305}"/>
              </a:ext>
            </a:extLst>
          </p:cNvPr>
          <p:cNvPicPr>
            <a:picLocks noChangeAspect="1"/>
          </p:cNvPicPr>
          <p:nvPr/>
        </p:nvPicPr>
        <p:blipFill>
          <a:blip r:embed="rId2"/>
          <a:stretch>
            <a:fillRect/>
          </a:stretch>
        </p:blipFill>
        <p:spPr>
          <a:xfrm>
            <a:off x="825857" y="717791"/>
            <a:ext cx="2483095" cy="1999375"/>
          </a:xfrm>
          <a:prstGeom prst="rect">
            <a:avLst/>
          </a:prstGeom>
        </p:spPr>
      </p:pic>
    </p:spTree>
    <p:extLst>
      <p:ext uri="{BB962C8B-B14F-4D97-AF65-F5344CB8AC3E}">
        <p14:creationId xmlns:p14="http://schemas.microsoft.com/office/powerpoint/2010/main" val="2639443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6E2D6BFC-D5EF-A9E5-E0D8-F2CA0981ECB2}"/>
              </a:ext>
            </a:extLst>
          </p:cNvPr>
          <p:cNvSpPr>
            <a:spLocks noGrp="1"/>
          </p:cNvSpPr>
          <p:nvPr>
            <p:ph type="title"/>
          </p:nvPr>
        </p:nvSpPr>
        <p:spPr>
          <a:xfrm>
            <a:off x="563875" y="-457659"/>
            <a:ext cx="6544496" cy="1642970"/>
          </a:xfrm>
        </p:spPr>
        <p:txBody>
          <a:bodyPr vert="horz" lIns="91440" tIns="45720" rIns="91440" bIns="45720" rtlCol="0" anchor="b">
            <a:normAutofit/>
          </a:bodyPr>
          <a:lstStyle/>
          <a:p>
            <a:r>
              <a:rPr lang="en-US" sz="4000" dirty="0">
                <a:solidFill>
                  <a:schemeClr val="tx2">
                    <a:lumMod val="90000"/>
                    <a:lumOff val="10000"/>
                  </a:schemeClr>
                </a:solidFill>
              </a:rPr>
              <a:t>Inclusion and exclusion criteria</a:t>
            </a:r>
            <a:endParaRPr lang="en-US" sz="4000" kern="1200" dirty="0">
              <a:solidFill>
                <a:schemeClr val="tx2">
                  <a:lumMod val="90000"/>
                  <a:lumOff val="10000"/>
                </a:schemeClr>
              </a:solidFill>
              <a:latin typeface="+mj-lt"/>
              <a:ea typeface="+mj-ea"/>
              <a:cs typeface="+mj-cs"/>
            </a:endParaRPr>
          </a:p>
        </p:txBody>
      </p:sp>
      <p:sp>
        <p:nvSpPr>
          <p:cNvPr id="6" name="textruta 5">
            <a:extLst>
              <a:ext uri="{FF2B5EF4-FFF2-40B4-BE49-F238E27FC236}">
                <a16:creationId xmlns:a16="http://schemas.microsoft.com/office/drawing/2014/main" id="{F6AAA1EB-3C90-D611-B2A8-2221C453E23C}"/>
              </a:ext>
            </a:extLst>
          </p:cNvPr>
          <p:cNvSpPr txBox="1"/>
          <p:nvPr/>
        </p:nvSpPr>
        <p:spPr>
          <a:xfrm>
            <a:off x="563875" y="1432629"/>
            <a:ext cx="6921150" cy="3535083"/>
          </a:xfrm>
          <a:prstGeom prst="rect">
            <a:avLst/>
          </a:prstGeom>
        </p:spPr>
        <p:txBody>
          <a:bodyPr vert="horz" lIns="91440" tIns="45720" rIns="91440" bIns="45720" rtlCol="0" anchor="t">
            <a:noAutofit/>
          </a:bodyPr>
          <a:lstStyle/>
          <a:p>
            <a:pPr>
              <a:lnSpc>
                <a:spcPct val="120000"/>
              </a:lnSpc>
              <a:spcAft>
                <a:spcPts val="600"/>
              </a:spcAft>
            </a:pPr>
            <a:r>
              <a:rPr lang="en-US" sz="2200" b="1" dirty="0">
                <a:solidFill>
                  <a:schemeClr val="tx2">
                    <a:lumMod val="90000"/>
                    <a:lumOff val="10000"/>
                  </a:schemeClr>
                </a:solidFill>
              </a:rPr>
              <a:t>Inclusion criteria:</a:t>
            </a:r>
          </a:p>
          <a:p>
            <a:pPr>
              <a:lnSpc>
                <a:spcPct val="120000"/>
              </a:lnSpc>
              <a:spcAft>
                <a:spcPts val="600"/>
              </a:spcAft>
            </a:pPr>
            <a:r>
              <a:rPr lang="en-US" sz="2200" dirty="0">
                <a:solidFill>
                  <a:schemeClr val="tx2">
                    <a:lumMod val="90000"/>
                    <a:lumOff val="10000"/>
                  </a:schemeClr>
                </a:solidFill>
              </a:rPr>
              <a:t>Participants must be ≥ 18 years old, have survived a cardiac arrest 1-3 months ago, and have access to a mobile phone, tablet or computer with internet connection.</a:t>
            </a:r>
            <a:endParaRPr lang="en-US" sz="2200" dirty="0">
              <a:solidFill>
                <a:schemeClr val="tx2">
                  <a:lumMod val="90000"/>
                  <a:lumOff val="10000"/>
                </a:schemeClr>
              </a:solidFill>
              <a:effectLst/>
            </a:endParaRPr>
          </a:p>
          <a:p>
            <a:pPr indent="-228600">
              <a:lnSpc>
                <a:spcPct val="120000"/>
              </a:lnSpc>
              <a:spcAft>
                <a:spcPts val="600"/>
              </a:spcAft>
              <a:buFont typeface="Arial" panose="020B0604020202020204" pitchFamily="34" charset="0"/>
              <a:buChar char="•"/>
            </a:pPr>
            <a:endParaRPr lang="en-US" sz="2200" dirty="0">
              <a:solidFill>
                <a:schemeClr val="tx2">
                  <a:lumMod val="90000"/>
                  <a:lumOff val="10000"/>
                </a:schemeClr>
              </a:solidFill>
              <a:effectLst/>
            </a:endParaRPr>
          </a:p>
          <a:p>
            <a:pPr>
              <a:lnSpc>
                <a:spcPct val="120000"/>
              </a:lnSpc>
              <a:spcAft>
                <a:spcPts val="600"/>
              </a:spcAft>
            </a:pPr>
            <a:r>
              <a:rPr lang="en-US" sz="2200" b="1" dirty="0">
                <a:solidFill>
                  <a:schemeClr val="tx2">
                    <a:lumMod val="90000"/>
                    <a:lumOff val="10000"/>
                  </a:schemeClr>
                </a:solidFill>
              </a:rPr>
              <a:t>Exclusion criteria:</a:t>
            </a:r>
          </a:p>
          <a:p>
            <a:pPr>
              <a:lnSpc>
                <a:spcPct val="120000"/>
              </a:lnSpc>
              <a:spcAft>
                <a:spcPts val="600"/>
              </a:spcAft>
            </a:pPr>
            <a:r>
              <a:rPr lang="en-US" sz="2200" dirty="0">
                <a:solidFill>
                  <a:schemeClr val="tx2">
                    <a:lumMod val="90000"/>
                    <a:lumOff val="10000"/>
                  </a:schemeClr>
                </a:solidFill>
              </a:rPr>
              <a:t>Lack of linguistic or cognitive ability to participate in a digital intervention and answer questionnaires designed in Swedish, as well as participation in another study that includes collection of PROM data.</a:t>
            </a:r>
            <a:endParaRPr lang="en-US" sz="2200" dirty="0">
              <a:solidFill>
                <a:schemeClr val="tx2">
                  <a:lumMod val="90000"/>
                  <a:lumOff val="10000"/>
                </a:schemeClr>
              </a:solidFill>
              <a:effectLst/>
            </a:endParaRPr>
          </a:p>
        </p:txBody>
      </p:sp>
      <p:sp>
        <p:nvSpPr>
          <p:cNvPr id="28" name="Rectangle 27">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latshållare för innehåll 3">
            <a:extLst>
              <a:ext uri="{FF2B5EF4-FFF2-40B4-BE49-F238E27FC236}">
                <a16:creationId xmlns:a16="http://schemas.microsoft.com/office/drawing/2014/main" id="{4C6EA482-EC2D-6140-7382-9B1A1BCE6175}"/>
              </a:ext>
            </a:extLst>
          </p:cNvPr>
          <p:cNvPicPr>
            <a:picLocks noGrp="1" noChangeAspect="1"/>
          </p:cNvPicPr>
          <p:nvPr>
            <p:ph idx="1"/>
          </p:nvPr>
        </p:nvPicPr>
        <p:blipFill>
          <a:blip r:embed="rId2"/>
          <a:stretch>
            <a:fillRect/>
          </a:stretch>
        </p:blipFill>
        <p:spPr>
          <a:xfrm>
            <a:off x="8750749" y="1997676"/>
            <a:ext cx="2837688" cy="2404991"/>
          </a:xfrm>
          <a:prstGeom prst="rect">
            <a:avLst/>
          </a:prstGeom>
        </p:spPr>
      </p:pic>
    </p:spTree>
    <p:extLst>
      <p:ext uri="{BB962C8B-B14F-4D97-AF65-F5344CB8AC3E}">
        <p14:creationId xmlns:p14="http://schemas.microsoft.com/office/powerpoint/2010/main" val="346703084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840</TotalTime>
  <Words>936</Words>
  <Application>Microsoft Office PowerPoint</Application>
  <PresentationFormat>Bredbild</PresentationFormat>
  <Paragraphs>84</Paragraphs>
  <Slides>12</Slides>
  <Notes>2</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12</vt:i4>
      </vt:variant>
    </vt:vector>
  </HeadingPairs>
  <TitlesOfParts>
    <vt:vector size="18" baseType="lpstr">
      <vt:lpstr>Aptos</vt:lpstr>
      <vt:lpstr>Aptos Display</vt:lpstr>
      <vt:lpstr>Arial</vt:lpstr>
      <vt:lpstr>Calibri</vt:lpstr>
      <vt:lpstr>Wingdings</vt:lpstr>
      <vt:lpstr>Office-tema</vt:lpstr>
      <vt:lpstr>PowerPoint-presentation</vt:lpstr>
      <vt:lpstr>Background</vt:lpstr>
      <vt:lpstr>PowerPoint-presentation</vt:lpstr>
      <vt:lpstr>The ERC guidelines include the newly designed last ring that emphasizes the importance of recovery to restore the quality of life for survivors of cardiac arrest and their loved ones.</vt:lpstr>
      <vt:lpstr>The support program has been developed through co-creation with survivors, the research team, and various subject matter experts. </vt:lpstr>
      <vt:lpstr>CARDIS-study</vt:lpstr>
      <vt:lpstr>PowerPoint-presentation</vt:lpstr>
      <vt:lpstr>RCT </vt:lpstr>
      <vt:lpstr>Inclusion and exclusion criteria</vt:lpstr>
      <vt:lpstr>Studydesign </vt:lpstr>
      <vt:lpstr>  What does it mean to participate in the project?</vt:lpstr>
      <vt:lpstr>Please feel free to contact us.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Annette Waldemar</dc:creator>
  <cp:lastModifiedBy>Annette Waldemar</cp:lastModifiedBy>
  <cp:revision>2</cp:revision>
  <dcterms:created xsi:type="dcterms:W3CDTF">2025-11-27T08:58:18Z</dcterms:created>
  <dcterms:modified xsi:type="dcterms:W3CDTF">2025-12-19T08:09:48Z</dcterms:modified>
</cp:coreProperties>
</file>