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725" r:id="rId3"/>
    <p:sldId id="726" r:id="rId4"/>
    <p:sldId id="724" r:id="rId5"/>
    <p:sldId id="283" r:id="rId6"/>
    <p:sldId id="729" r:id="rId7"/>
    <p:sldId id="592" r:id="rId8"/>
    <p:sldId id="259" r:id="rId9"/>
    <p:sldId id="258" r:id="rId10"/>
    <p:sldId id="730" r:id="rId11"/>
    <p:sldId id="731" r:id="rId12"/>
    <p:sldId id="732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3364B-668E-4049-A040-084F46C96E12}" v="66" dt="2025-12-19T08:16:06.0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tte Waldemar" userId="e37a984c-56f0-4758-8d45-31053a8ee707" providerId="ADAL" clId="{4AE5365B-ABC5-4C2F-927A-E8AF47CAE757}"/>
    <pc:docChg chg="undo custSel modSld">
      <pc:chgData name="Annette Waldemar" userId="e37a984c-56f0-4758-8d45-31053a8ee707" providerId="ADAL" clId="{4AE5365B-ABC5-4C2F-927A-E8AF47CAE757}" dt="2025-12-19T08:13:53.943" v="267" actId="20577"/>
      <pc:docMkLst>
        <pc:docMk/>
      </pc:docMkLst>
      <pc:sldChg chg="modSp mod">
        <pc:chgData name="Annette Waldemar" userId="e37a984c-56f0-4758-8d45-31053a8ee707" providerId="ADAL" clId="{4AE5365B-ABC5-4C2F-927A-E8AF47CAE757}" dt="2025-12-19T08:13:53.943" v="267" actId="20577"/>
        <pc:sldMkLst>
          <pc:docMk/>
          <pc:sldMk cId="3046659483" sldId="257"/>
        </pc:sldMkLst>
        <pc:spChg chg="mod">
          <ac:chgData name="Annette Waldemar" userId="e37a984c-56f0-4758-8d45-31053a8ee707" providerId="ADAL" clId="{4AE5365B-ABC5-4C2F-927A-E8AF47CAE757}" dt="2025-12-19T08:11:30.468" v="265" actId="1076"/>
          <ac:spMkLst>
            <pc:docMk/>
            <pc:sldMk cId="3046659483" sldId="257"/>
            <ac:spMk id="17" creationId="{CE569825-65CA-6CE7-A148-DA559F4CFBE6}"/>
          </ac:spMkLst>
        </pc:spChg>
        <pc:grpChg chg="mod">
          <ac:chgData name="Annette Waldemar" userId="e37a984c-56f0-4758-8d45-31053a8ee707" providerId="ADAL" clId="{4AE5365B-ABC5-4C2F-927A-E8AF47CAE757}" dt="2025-12-09T11:41:34.364" v="126" actId="1076"/>
          <ac:grpSpMkLst>
            <pc:docMk/>
            <pc:sldMk cId="3046659483" sldId="257"/>
            <ac:grpSpMk id="3" creationId="{07E2EB93-BDE5-664F-271D-7A9E318CC978}"/>
          </ac:grpSpMkLst>
        </pc:grpChg>
        <pc:graphicFrameChg chg="mod modGraphic">
          <ac:chgData name="Annette Waldemar" userId="e37a984c-56f0-4758-8d45-31053a8ee707" providerId="ADAL" clId="{4AE5365B-ABC5-4C2F-927A-E8AF47CAE757}" dt="2025-12-19T08:13:53.943" v="267" actId="20577"/>
          <ac:graphicFrameMkLst>
            <pc:docMk/>
            <pc:sldMk cId="3046659483" sldId="257"/>
            <ac:graphicFrameMk id="32" creationId="{BE5E6BB9-D57F-8D29-F9AA-A2E01385B478}"/>
          </ac:graphicFrameMkLst>
        </pc:graphicFrameChg>
      </pc:sldChg>
      <pc:sldChg chg="addSp delSp modSp mod">
        <pc:chgData name="Annette Waldemar" userId="e37a984c-56f0-4758-8d45-31053a8ee707" providerId="ADAL" clId="{4AE5365B-ABC5-4C2F-927A-E8AF47CAE757}" dt="2025-12-09T12:40:01.683" v="212" actId="1076"/>
        <pc:sldMkLst>
          <pc:docMk/>
          <pc:sldMk cId="4139064874" sldId="283"/>
        </pc:sldMkLst>
        <pc:spChg chg="mod">
          <ac:chgData name="Annette Waldemar" userId="e37a984c-56f0-4758-8d45-31053a8ee707" providerId="ADAL" clId="{4AE5365B-ABC5-4C2F-927A-E8AF47CAE757}" dt="2025-12-09T12:39:53.756" v="211" actId="1076"/>
          <ac:spMkLst>
            <pc:docMk/>
            <pc:sldMk cId="4139064874" sldId="283"/>
            <ac:spMk id="8" creationId="{A26FA64E-4BAB-5458-69B3-06DFFEFC1C5C}"/>
          </ac:spMkLst>
        </pc:spChg>
        <pc:spChg chg="add mod">
          <ac:chgData name="Annette Waldemar" userId="e37a984c-56f0-4758-8d45-31053a8ee707" providerId="ADAL" clId="{4AE5365B-ABC5-4C2F-927A-E8AF47CAE757}" dt="2025-12-09T12:38:36.090" v="201" actId="1076"/>
          <ac:spMkLst>
            <pc:docMk/>
            <pc:sldMk cId="4139064874" sldId="283"/>
            <ac:spMk id="17" creationId="{43025DFA-0956-845F-ADCC-A6220BC07AE6}"/>
          </ac:spMkLst>
        </pc:spChg>
        <pc:spChg chg="add mod">
          <ac:chgData name="Annette Waldemar" userId="e37a984c-56f0-4758-8d45-31053a8ee707" providerId="ADAL" clId="{4AE5365B-ABC5-4C2F-927A-E8AF47CAE757}" dt="2025-12-09T12:39:41.345" v="208" actId="14100"/>
          <ac:spMkLst>
            <pc:docMk/>
            <pc:sldMk cId="4139064874" sldId="283"/>
            <ac:spMk id="22" creationId="{26BF0174-D711-AFCE-13C0-9B86BCEDAE32}"/>
          </ac:spMkLst>
        </pc:spChg>
        <pc:picChg chg="mod">
          <ac:chgData name="Annette Waldemar" userId="e37a984c-56f0-4758-8d45-31053a8ee707" providerId="ADAL" clId="{4AE5365B-ABC5-4C2F-927A-E8AF47CAE757}" dt="2025-12-09T12:40:01.683" v="212" actId="1076"/>
          <ac:picMkLst>
            <pc:docMk/>
            <pc:sldMk cId="4139064874" sldId="283"/>
            <ac:picMk id="9" creationId="{5C73E1C7-1492-18C4-A20C-3D924F1311FE}"/>
          </ac:picMkLst>
        </pc:picChg>
        <pc:picChg chg="add mod">
          <ac:chgData name="Annette Waldemar" userId="e37a984c-56f0-4758-8d45-31053a8ee707" providerId="ADAL" clId="{4AE5365B-ABC5-4C2F-927A-E8AF47CAE757}" dt="2025-12-09T12:38:44.060" v="202" actId="14100"/>
          <ac:picMkLst>
            <pc:docMk/>
            <pc:sldMk cId="4139064874" sldId="283"/>
            <ac:picMk id="19" creationId="{10BD9690-D79E-03AE-E68B-B04E15B00F8E}"/>
          </ac:picMkLst>
        </pc:picChg>
        <pc:picChg chg="add mod">
          <ac:chgData name="Annette Waldemar" userId="e37a984c-56f0-4758-8d45-31053a8ee707" providerId="ADAL" clId="{4AE5365B-ABC5-4C2F-927A-E8AF47CAE757}" dt="2025-12-09T12:38:28.123" v="200" actId="1076"/>
          <ac:picMkLst>
            <pc:docMk/>
            <pc:sldMk cId="4139064874" sldId="283"/>
            <ac:picMk id="21" creationId="{52446066-8006-4404-E53A-84FCCA41A7E2}"/>
          </ac:picMkLst>
        </pc:picChg>
        <pc:picChg chg="add mod">
          <ac:chgData name="Annette Waldemar" userId="e37a984c-56f0-4758-8d45-31053a8ee707" providerId="ADAL" clId="{4AE5365B-ABC5-4C2F-927A-E8AF47CAE757}" dt="2025-12-09T12:39:17" v="205" actId="1076"/>
          <ac:picMkLst>
            <pc:docMk/>
            <pc:sldMk cId="4139064874" sldId="283"/>
            <ac:picMk id="26" creationId="{278EF6ED-23FE-224A-6692-31F977ED60E0}"/>
          </ac:picMkLst>
        </pc:picChg>
        <pc:picChg chg="add mod">
          <ac:chgData name="Annette Waldemar" userId="e37a984c-56f0-4758-8d45-31053a8ee707" providerId="ADAL" clId="{4AE5365B-ABC5-4C2F-927A-E8AF47CAE757}" dt="2025-12-09T12:39:29.194" v="206" actId="1076"/>
          <ac:picMkLst>
            <pc:docMk/>
            <pc:sldMk cId="4139064874" sldId="283"/>
            <ac:picMk id="28" creationId="{1C23C1FC-CBD6-A39D-86BB-9D67BA093D36}"/>
          </ac:picMkLst>
        </pc:picChg>
      </pc:sldChg>
      <pc:sldChg chg="modSp mod">
        <pc:chgData name="Annette Waldemar" userId="e37a984c-56f0-4758-8d45-31053a8ee707" providerId="ADAL" clId="{4AE5365B-ABC5-4C2F-927A-E8AF47CAE757}" dt="2025-12-09T09:40:42.218" v="6" actId="1076"/>
        <pc:sldMkLst>
          <pc:docMk/>
          <pc:sldMk cId="2051762849" sldId="726"/>
        </pc:sldMkLst>
        <pc:spChg chg="mod">
          <ac:chgData name="Annette Waldemar" userId="e37a984c-56f0-4758-8d45-31053a8ee707" providerId="ADAL" clId="{4AE5365B-ABC5-4C2F-927A-E8AF47CAE757}" dt="2025-12-09T09:40:36.933" v="4" actId="1076"/>
          <ac:spMkLst>
            <pc:docMk/>
            <pc:sldMk cId="2051762849" sldId="726"/>
            <ac:spMk id="17" creationId="{EB1B38FE-16DD-B74B-9705-9423EBA950B6}"/>
          </ac:spMkLst>
        </pc:spChg>
        <pc:picChg chg="mod">
          <ac:chgData name="Annette Waldemar" userId="e37a984c-56f0-4758-8d45-31053a8ee707" providerId="ADAL" clId="{4AE5365B-ABC5-4C2F-927A-E8AF47CAE757}" dt="2025-12-09T09:40:42.218" v="6" actId="1076"/>
          <ac:picMkLst>
            <pc:docMk/>
            <pc:sldMk cId="2051762849" sldId="726"/>
            <ac:picMk id="7" creationId="{357DBA12-D0E7-652A-DABF-64FAE4C2A209}"/>
          </ac:picMkLst>
        </pc:picChg>
      </pc:sldChg>
      <pc:sldChg chg="modSp mod">
        <pc:chgData name="Annette Waldemar" userId="e37a984c-56f0-4758-8d45-31053a8ee707" providerId="ADAL" clId="{4AE5365B-ABC5-4C2F-927A-E8AF47CAE757}" dt="2025-12-18T19:26:30.353" v="255" actId="20577"/>
        <pc:sldMkLst>
          <pc:docMk/>
          <pc:sldMk cId="3110587909" sldId="730"/>
        </pc:sldMkLst>
        <pc:spChg chg="mod">
          <ac:chgData name="Annette Waldemar" userId="e37a984c-56f0-4758-8d45-31053a8ee707" providerId="ADAL" clId="{4AE5365B-ABC5-4C2F-927A-E8AF47CAE757}" dt="2025-12-09T11:39:43.860" v="117" actId="1076"/>
          <ac:spMkLst>
            <pc:docMk/>
            <pc:sldMk cId="3110587909" sldId="730"/>
            <ac:spMk id="2" creationId="{DA9CF175-A71A-08E0-7E88-7085B7A8A2B6}"/>
          </ac:spMkLst>
        </pc:spChg>
        <pc:spChg chg="mod">
          <ac:chgData name="Annette Waldemar" userId="e37a984c-56f0-4758-8d45-31053a8ee707" providerId="ADAL" clId="{4AE5365B-ABC5-4C2F-927A-E8AF47CAE757}" dt="2025-12-18T19:26:30.353" v="255" actId="20577"/>
          <ac:spMkLst>
            <pc:docMk/>
            <pc:sldMk cId="3110587909" sldId="730"/>
            <ac:spMk id="13" creationId="{65C84974-15A8-E1BA-1F1C-735E9BC3B1FA}"/>
          </ac:spMkLst>
        </pc:spChg>
      </pc:sldChg>
      <pc:sldChg chg="modSp mod">
        <pc:chgData name="Annette Waldemar" userId="e37a984c-56f0-4758-8d45-31053a8ee707" providerId="ADAL" clId="{4AE5365B-ABC5-4C2F-927A-E8AF47CAE757}" dt="2025-12-18T19:30:37.050" v="263" actId="20577"/>
        <pc:sldMkLst>
          <pc:docMk/>
          <pc:sldMk cId="725624073" sldId="731"/>
        </pc:sldMkLst>
        <pc:spChg chg="mod">
          <ac:chgData name="Annette Waldemar" userId="e37a984c-56f0-4758-8d45-31053a8ee707" providerId="ADAL" clId="{4AE5365B-ABC5-4C2F-927A-E8AF47CAE757}" dt="2025-12-09T11:39:52.662" v="118" actId="255"/>
          <ac:spMkLst>
            <pc:docMk/>
            <pc:sldMk cId="725624073" sldId="731"/>
            <ac:spMk id="2" creationId="{97F2CC36-DC3C-DC44-6126-D83960CF160F}"/>
          </ac:spMkLst>
        </pc:spChg>
        <pc:spChg chg="mod">
          <ac:chgData name="Annette Waldemar" userId="e37a984c-56f0-4758-8d45-31053a8ee707" providerId="ADAL" clId="{4AE5365B-ABC5-4C2F-927A-E8AF47CAE757}" dt="2025-12-18T19:30:37.050" v="263" actId="20577"/>
          <ac:spMkLst>
            <pc:docMk/>
            <pc:sldMk cId="725624073" sldId="731"/>
            <ac:spMk id="22" creationId="{B3EC36AB-CC58-F7B6-D16C-849080078B78}"/>
          </ac:spMkLst>
        </pc:spChg>
      </pc:sldChg>
      <pc:sldChg chg="addSp delSp modSp mod">
        <pc:chgData name="Annette Waldemar" userId="e37a984c-56f0-4758-8d45-31053a8ee707" providerId="ADAL" clId="{4AE5365B-ABC5-4C2F-927A-E8AF47CAE757}" dt="2025-12-09T12:41:38.489" v="220" actId="1076"/>
        <pc:sldMkLst>
          <pc:docMk/>
          <pc:sldMk cId="454319886" sldId="732"/>
        </pc:sldMkLst>
        <pc:spChg chg="mod">
          <ac:chgData name="Annette Waldemar" userId="e37a984c-56f0-4758-8d45-31053a8ee707" providerId="ADAL" clId="{4AE5365B-ABC5-4C2F-927A-E8AF47CAE757}" dt="2025-12-09T11:40:29.191" v="121" actId="1076"/>
          <ac:spMkLst>
            <pc:docMk/>
            <pc:sldMk cId="454319886" sldId="732"/>
            <ac:spMk id="2" creationId="{84615F8B-E5A9-371F-E510-845659D60BF7}"/>
          </ac:spMkLst>
        </pc:spChg>
        <pc:graphicFrameChg chg="mod modGraphic">
          <ac:chgData name="Annette Waldemar" userId="e37a984c-56f0-4758-8d45-31053a8ee707" providerId="ADAL" clId="{4AE5365B-ABC5-4C2F-927A-E8AF47CAE757}" dt="2025-12-09T11:40:36.935" v="122" actId="1076"/>
          <ac:graphicFrameMkLst>
            <pc:docMk/>
            <pc:sldMk cId="454319886" sldId="732"/>
            <ac:graphicFrameMk id="4" creationId="{65ED442B-9978-44AA-959F-D8A7DB143626}"/>
          </ac:graphicFrameMkLst>
        </pc:graphicFrameChg>
        <pc:picChg chg="add mod">
          <ac:chgData name="Annette Waldemar" userId="e37a984c-56f0-4758-8d45-31053a8ee707" providerId="ADAL" clId="{4AE5365B-ABC5-4C2F-927A-E8AF47CAE757}" dt="2025-12-09T12:41:31.315" v="219" actId="1076"/>
          <ac:picMkLst>
            <pc:docMk/>
            <pc:sldMk cId="454319886" sldId="732"/>
            <ac:picMk id="5" creationId="{C977431F-8E13-E45F-6B51-F8C3D8EF2FB5}"/>
          </ac:picMkLst>
        </pc:picChg>
        <pc:picChg chg="mod">
          <ac:chgData name="Annette Waldemar" userId="e37a984c-56f0-4758-8d45-31053a8ee707" providerId="ADAL" clId="{4AE5365B-ABC5-4C2F-927A-E8AF47CAE757}" dt="2025-12-09T12:41:38.489" v="220" actId="1076"/>
          <ac:picMkLst>
            <pc:docMk/>
            <pc:sldMk cId="454319886" sldId="732"/>
            <ac:picMk id="5121" creationId="{7B679AE5-057E-6876-1440-2112C3C3839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2A7B9-FAE6-4369-99B0-8AB8424D1AE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FFFBDA-444A-4B92-A4DE-CBF47395EBAE}">
      <dgm:prSet custT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</dgm:spPr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n-US" sz="3600" dirty="0"/>
            <a:t>CARDIS-</a:t>
          </a:r>
          <a:r>
            <a:rPr lang="en-US" sz="3600" dirty="0" err="1"/>
            <a:t>studien</a:t>
          </a:r>
          <a:endParaRPr lang="en-US" sz="3600" dirty="0"/>
        </a:p>
        <a:p>
          <a:pPr>
            <a:lnSpc>
              <a:spcPct val="80000"/>
            </a:lnSpc>
            <a:spcAft>
              <a:spcPts val="0"/>
            </a:spcAft>
          </a:pPr>
          <a:r>
            <a:rPr lang="en-US" sz="3800" dirty="0"/>
            <a:t> </a:t>
          </a:r>
          <a:r>
            <a:rPr lang="en-GB" sz="2000" b="1" dirty="0"/>
            <a:t>The CARDIS</a:t>
          </a:r>
          <a:r>
            <a:rPr lang="en-GB" sz="2000" dirty="0"/>
            <a:t> (</a:t>
          </a:r>
          <a:r>
            <a:rPr lang="en-GB" sz="2000" b="1" dirty="0"/>
            <a:t>C</a:t>
          </a:r>
          <a:r>
            <a:rPr lang="en-GB" sz="2000" dirty="0"/>
            <a:t>ardiac </a:t>
          </a:r>
          <a:r>
            <a:rPr lang="en-GB" sz="2000" b="1" dirty="0"/>
            <a:t>AR</a:t>
          </a:r>
          <a:r>
            <a:rPr lang="en-GB" sz="2000" b="0" dirty="0"/>
            <a:t>r</a:t>
          </a:r>
          <a:r>
            <a:rPr lang="en-GB" sz="2000" dirty="0"/>
            <a:t>est survivors </a:t>
          </a:r>
          <a:r>
            <a:rPr lang="en-GB" sz="2000" b="1" dirty="0"/>
            <a:t>DI</a:t>
          </a:r>
          <a:r>
            <a:rPr lang="en-GB" sz="2000" dirty="0"/>
            <a:t>gital </a:t>
          </a:r>
          <a:r>
            <a:rPr lang="en-GB" sz="2000" b="1" dirty="0"/>
            <a:t>S</a:t>
          </a:r>
          <a:r>
            <a:rPr lang="en-GB" sz="2000" dirty="0"/>
            <a:t>upport) </a:t>
          </a:r>
          <a:r>
            <a:rPr lang="en-US" sz="2000" b="1" dirty="0"/>
            <a:t>study</a:t>
          </a:r>
          <a:endParaRPr lang="en-US" sz="2000" dirty="0"/>
        </a:p>
      </dgm:t>
    </dgm:pt>
    <dgm:pt modelId="{48549218-8C21-4A77-9EE9-804EDDE1D317}" type="parTrans" cxnId="{BA5372C7-1252-43AE-B98D-ED7533DDB4D3}">
      <dgm:prSet/>
      <dgm:spPr/>
      <dgm:t>
        <a:bodyPr/>
        <a:lstStyle/>
        <a:p>
          <a:endParaRPr lang="en-US"/>
        </a:p>
      </dgm:t>
    </dgm:pt>
    <dgm:pt modelId="{80A1D4AA-3C1D-43C5-AAF3-F8BA3DDDCC6A}" type="sibTrans" cxnId="{BA5372C7-1252-43AE-B98D-ED7533DDB4D3}">
      <dgm:prSet/>
      <dgm:spPr/>
      <dgm:t>
        <a:bodyPr/>
        <a:lstStyle/>
        <a:p>
          <a:endParaRPr lang="en-US"/>
        </a:p>
      </dgm:t>
    </dgm:pt>
    <dgm:pt modelId="{0E534ED4-4285-4D7C-9F6D-D8EA630BD327}">
      <dgm:prSet/>
      <dgm:spPr/>
      <dgm:t>
        <a:bodyPr/>
        <a:lstStyle/>
        <a:p>
          <a:r>
            <a:rPr lang="en-US" dirty="0"/>
            <a:t>Effekter av ett digitalt stödprogram för hjärtstoppsöverlevare</a:t>
          </a:r>
        </a:p>
      </dgm:t>
    </dgm:pt>
    <dgm:pt modelId="{DD33544A-208D-4749-94FD-06D1713F460E}" type="parTrans" cxnId="{10C87176-14D2-42B8-A7D0-3D99D1BB363E}">
      <dgm:prSet/>
      <dgm:spPr/>
      <dgm:t>
        <a:bodyPr/>
        <a:lstStyle/>
        <a:p>
          <a:endParaRPr lang="en-US"/>
        </a:p>
      </dgm:t>
    </dgm:pt>
    <dgm:pt modelId="{48175D5B-7BE5-4E05-BC12-9E5C17F56809}" type="sibTrans" cxnId="{10C87176-14D2-42B8-A7D0-3D99D1BB363E}">
      <dgm:prSet/>
      <dgm:spPr/>
      <dgm:t>
        <a:bodyPr/>
        <a:lstStyle/>
        <a:p>
          <a:endParaRPr lang="en-US"/>
        </a:p>
      </dgm:t>
    </dgm:pt>
    <dgm:pt modelId="{6E34F9FD-AD9C-4D7E-8BF2-879613AF3223}">
      <dgm:prSet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en-US" dirty="0"/>
            <a:t>En randomiserad kontrollerad studie med processutvärdering </a:t>
          </a:r>
        </a:p>
      </dgm:t>
    </dgm:pt>
    <dgm:pt modelId="{1A0D7F55-A2A9-4944-A19F-6776E93E6201}" type="parTrans" cxnId="{0ED4F2ED-91E0-4D51-9AEB-FAAA01CBEC5E}">
      <dgm:prSet/>
      <dgm:spPr/>
      <dgm:t>
        <a:bodyPr/>
        <a:lstStyle/>
        <a:p>
          <a:endParaRPr lang="en-US"/>
        </a:p>
      </dgm:t>
    </dgm:pt>
    <dgm:pt modelId="{F3B5E9D0-3D31-4E4A-8B87-8DF39B4CA119}" type="sibTrans" cxnId="{0ED4F2ED-91E0-4D51-9AEB-FAAA01CBEC5E}">
      <dgm:prSet/>
      <dgm:spPr/>
      <dgm:t>
        <a:bodyPr/>
        <a:lstStyle/>
        <a:p>
          <a:endParaRPr lang="en-US"/>
        </a:p>
      </dgm:t>
    </dgm:pt>
    <dgm:pt modelId="{81C8A304-D51B-4898-94FF-FE6DB37B9ED2}" type="pres">
      <dgm:prSet presAssocID="{CFD2A7B9-FAE6-4369-99B0-8AB8424D1AE3}" presName="Name0" presStyleCnt="0">
        <dgm:presLayoutVars>
          <dgm:dir/>
          <dgm:animLvl val="lvl"/>
          <dgm:resizeHandles val="exact"/>
        </dgm:presLayoutVars>
      </dgm:prSet>
      <dgm:spPr/>
    </dgm:pt>
    <dgm:pt modelId="{B0E81C9A-9095-434A-915B-14554331C0D1}" type="pres">
      <dgm:prSet presAssocID="{8BFFFBDA-444A-4B92-A4DE-CBF47395EBAE}" presName="linNode" presStyleCnt="0"/>
      <dgm:spPr/>
    </dgm:pt>
    <dgm:pt modelId="{44407D78-EFDB-45F3-8FC7-46C79E84CF90}" type="pres">
      <dgm:prSet presAssocID="{8BFFFBDA-444A-4B92-A4DE-CBF47395EBAE}" presName="parentText" presStyleLbl="node1" presStyleIdx="0" presStyleCnt="3" custScaleX="263999">
        <dgm:presLayoutVars>
          <dgm:chMax val="1"/>
          <dgm:bulletEnabled val="1"/>
        </dgm:presLayoutVars>
      </dgm:prSet>
      <dgm:spPr/>
    </dgm:pt>
    <dgm:pt modelId="{0F19D5ED-CAA5-4EB6-B60B-D89035E0ADA0}" type="pres">
      <dgm:prSet presAssocID="{80A1D4AA-3C1D-43C5-AAF3-F8BA3DDDCC6A}" presName="sp" presStyleCnt="0"/>
      <dgm:spPr/>
    </dgm:pt>
    <dgm:pt modelId="{0F500394-BD38-427C-A78B-C9DFBFCD5610}" type="pres">
      <dgm:prSet presAssocID="{0E534ED4-4285-4D7C-9F6D-D8EA630BD327}" presName="linNode" presStyleCnt="0"/>
      <dgm:spPr/>
    </dgm:pt>
    <dgm:pt modelId="{AA5E5E03-CB35-4D54-8EDE-0901C1FB7A66}" type="pres">
      <dgm:prSet presAssocID="{0E534ED4-4285-4D7C-9F6D-D8EA630BD327}" presName="parentText" presStyleLbl="node1" presStyleIdx="1" presStyleCnt="3" custScaleX="261845">
        <dgm:presLayoutVars>
          <dgm:chMax val="1"/>
          <dgm:bulletEnabled val="1"/>
        </dgm:presLayoutVars>
      </dgm:prSet>
      <dgm:spPr/>
    </dgm:pt>
    <dgm:pt modelId="{ECE948DB-3BA6-43C8-BBC3-6EF1FF9F2DBE}" type="pres">
      <dgm:prSet presAssocID="{48175D5B-7BE5-4E05-BC12-9E5C17F56809}" presName="sp" presStyleCnt="0"/>
      <dgm:spPr/>
    </dgm:pt>
    <dgm:pt modelId="{459BD7DE-C389-4134-BF9E-977E3E194915}" type="pres">
      <dgm:prSet presAssocID="{6E34F9FD-AD9C-4D7E-8BF2-879613AF3223}" presName="linNode" presStyleCnt="0"/>
      <dgm:spPr/>
    </dgm:pt>
    <dgm:pt modelId="{42322C2E-7778-4EA5-A54A-BBA9555C9B25}" type="pres">
      <dgm:prSet presAssocID="{6E34F9FD-AD9C-4D7E-8BF2-879613AF3223}" presName="parentText" presStyleLbl="node1" presStyleIdx="2" presStyleCnt="3" custScaleX="264671">
        <dgm:presLayoutVars>
          <dgm:chMax val="1"/>
          <dgm:bulletEnabled val="1"/>
        </dgm:presLayoutVars>
      </dgm:prSet>
      <dgm:spPr/>
    </dgm:pt>
  </dgm:ptLst>
  <dgm:cxnLst>
    <dgm:cxn modelId="{C3D5DB2F-91B5-475B-9E74-36748146729B}" type="presOf" srcId="{CFD2A7B9-FAE6-4369-99B0-8AB8424D1AE3}" destId="{81C8A304-D51B-4898-94FF-FE6DB37B9ED2}" srcOrd="0" destOrd="0" presId="urn:microsoft.com/office/officeart/2005/8/layout/vList5"/>
    <dgm:cxn modelId="{10C87176-14D2-42B8-A7D0-3D99D1BB363E}" srcId="{CFD2A7B9-FAE6-4369-99B0-8AB8424D1AE3}" destId="{0E534ED4-4285-4D7C-9F6D-D8EA630BD327}" srcOrd="1" destOrd="0" parTransId="{DD33544A-208D-4749-94FD-06D1713F460E}" sibTransId="{48175D5B-7BE5-4E05-BC12-9E5C17F56809}"/>
    <dgm:cxn modelId="{B88DB576-A9A4-4804-B29F-20C3A42854DD}" type="presOf" srcId="{0E534ED4-4285-4D7C-9F6D-D8EA630BD327}" destId="{AA5E5E03-CB35-4D54-8EDE-0901C1FB7A66}" srcOrd="0" destOrd="0" presId="urn:microsoft.com/office/officeart/2005/8/layout/vList5"/>
    <dgm:cxn modelId="{F38D848A-579E-4B61-BB69-90DDAC3BCB96}" type="presOf" srcId="{8BFFFBDA-444A-4B92-A4DE-CBF47395EBAE}" destId="{44407D78-EFDB-45F3-8FC7-46C79E84CF90}" srcOrd="0" destOrd="0" presId="urn:microsoft.com/office/officeart/2005/8/layout/vList5"/>
    <dgm:cxn modelId="{5B78E99E-04EE-4DD5-9F9C-DB9DA459E006}" type="presOf" srcId="{6E34F9FD-AD9C-4D7E-8BF2-879613AF3223}" destId="{42322C2E-7778-4EA5-A54A-BBA9555C9B25}" srcOrd="0" destOrd="0" presId="urn:microsoft.com/office/officeart/2005/8/layout/vList5"/>
    <dgm:cxn modelId="{BA5372C7-1252-43AE-B98D-ED7533DDB4D3}" srcId="{CFD2A7B9-FAE6-4369-99B0-8AB8424D1AE3}" destId="{8BFFFBDA-444A-4B92-A4DE-CBF47395EBAE}" srcOrd="0" destOrd="0" parTransId="{48549218-8C21-4A77-9EE9-804EDDE1D317}" sibTransId="{80A1D4AA-3C1D-43C5-AAF3-F8BA3DDDCC6A}"/>
    <dgm:cxn modelId="{0ED4F2ED-91E0-4D51-9AEB-FAAA01CBEC5E}" srcId="{CFD2A7B9-FAE6-4369-99B0-8AB8424D1AE3}" destId="{6E34F9FD-AD9C-4D7E-8BF2-879613AF3223}" srcOrd="2" destOrd="0" parTransId="{1A0D7F55-A2A9-4944-A19F-6776E93E6201}" sibTransId="{F3B5E9D0-3D31-4E4A-8B87-8DF39B4CA119}"/>
    <dgm:cxn modelId="{6A754ADC-44A9-40C7-AEC0-D1E47F7DC992}" type="presParOf" srcId="{81C8A304-D51B-4898-94FF-FE6DB37B9ED2}" destId="{B0E81C9A-9095-434A-915B-14554331C0D1}" srcOrd="0" destOrd="0" presId="urn:microsoft.com/office/officeart/2005/8/layout/vList5"/>
    <dgm:cxn modelId="{D2FD7673-00BD-4381-B37E-CFC26759C952}" type="presParOf" srcId="{B0E81C9A-9095-434A-915B-14554331C0D1}" destId="{44407D78-EFDB-45F3-8FC7-46C79E84CF90}" srcOrd="0" destOrd="0" presId="urn:microsoft.com/office/officeart/2005/8/layout/vList5"/>
    <dgm:cxn modelId="{3DD75C4F-187D-472F-B077-35FF01921A74}" type="presParOf" srcId="{81C8A304-D51B-4898-94FF-FE6DB37B9ED2}" destId="{0F19D5ED-CAA5-4EB6-B60B-D89035E0ADA0}" srcOrd="1" destOrd="0" presId="urn:microsoft.com/office/officeart/2005/8/layout/vList5"/>
    <dgm:cxn modelId="{E7CD709D-2674-4B88-8665-EC572437AA0B}" type="presParOf" srcId="{81C8A304-D51B-4898-94FF-FE6DB37B9ED2}" destId="{0F500394-BD38-427C-A78B-C9DFBFCD5610}" srcOrd="2" destOrd="0" presId="urn:microsoft.com/office/officeart/2005/8/layout/vList5"/>
    <dgm:cxn modelId="{7C75289F-B050-4B35-A29B-5C0B5239F34E}" type="presParOf" srcId="{0F500394-BD38-427C-A78B-C9DFBFCD5610}" destId="{AA5E5E03-CB35-4D54-8EDE-0901C1FB7A66}" srcOrd="0" destOrd="0" presId="urn:microsoft.com/office/officeart/2005/8/layout/vList5"/>
    <dgm:cxn modelId="{93A0FF6E-D38D-4293-B5C8-B439F1BB2998}" type="presParOf" srcId="{81C8A304-D51B-4898-94FF-FE6DB37B9ED2}" destId="{ECE948DB-3BA6-43C8-BBC3-6EF1FF9F2DBE}" srcOrd="3" destOrd="0" presId="urn:microsoft.com/office/officeart/2005/8/layout/vList5"/>
    <dgm:cxn modelId="{AD36697D-5393-4B9E-A9AA-BC51DE185CE3}" type="presParOf" srcId="{81C8A304-D51B-4898-94FF-FE6DB37B9ED2}" destId="{459BD7DE-C389-4134-BF9E-977E3E194915}" srcOrd="4" destOrd="0" presId="urn:microsoft.com/office/officeart/2005/8/layout/vList5"/>
    <dgm:cxn modelId="{EAEAE4FC-9694-4FE5-B277-AA4EA5DD290A}" type="presParOf" srcId="{459BD7DE-C389-4134-BF9E-977E3E194915}" destId="{42322C2E-7778-4EA5-A54A-BBA9555C9B2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516E9-E7AA-48CC-8E4B-7B21CC39D6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B025338-726C-4F68-9AED-5ACE225E695E}">
      <dgm:prSet custT="1"/>
      <dgm:spPr/>
      <dgm:t>
        <a:bodyPr/>
        <a:lstStyle/>
        <a:p>
          <a:pPr>
            <a:lnSpc>
              <a:spcPts val="3500"/>
            </a:lnSpc>
          </a:pPr>
          <a:r>
            <a:rPr lang="en-US" sz="2400" dirty="0"/>
            <a:t>Hjärtstoppsuppföljningen i Sverige är ojämlik, med stora variationer mellan regioner och sjukhus, riktlinjerna inte efterföljs inte alltid. </a:t>
          </a:r>
        </a:p>
      </dgm:t>
    </dgm:pt>
    <dgm:pt modelId="{09C5C036-D77D-473A-8F8E-9E409074638D}" type="parTrans" cxnId="{EE3FA7F9-CE91-4C28-A64E-1460CE2AA0E5}">
      <dgm:prSet/>
      <dgm:spPr/>
      <dgm:t>
        <a:bodyPr/>
        <a:lstStyle/>
        <a:p>
          <a:endParaRPr lang="en-US"/>
        </a:p>
      </dgm:t>
    </dgm:pt>
    <dgm:pt modelId="{22F94225-2D2A-4E04-869D-176B1557C746}" type="sibTrans" cxnId="{EE3FA7F9-CE91-4C28-A64E-1460CE2AA0E5}">
      <dgm:prSet/>
      <dgm:spPr/>
      <dgm:t>
        <a:bodyPr/>
        <a:lstStyle/>
        <a:p>
          <a:endParaRPr lang="en-US"/>
        </a:p>
      </dgm:t>
    </dgm:pt>
    <dgm:pt modelId="{0098B3B5-EE47-4DC1-8581-08142E9619B4}">
      <dgm:prSet custT="1"/>
      <dgm:spPr/>
      <dgm:t>
        <a:bodyPr/>
        <a:lstStyle/>
        <a:p>
          <a:pPr>
            <a:lnSpc>
              <a:spcPts val="3500"/>
            </a:lnSpc>
          </a:pPr>
          <a:r>
            <a:rPr lang="en-US" sz="2400" dirty="0"/>
            <a:t>Ett digitalt stödprogram kan bidra med ökad tillgänglighet till evidensbaserad kunskap, samt erbjuda strategier för självhantering av fysiska och emotionella konsekvenser efter hjärtstopp.</a:t>
          </a:r>
        </a:p>
      </dgm:t>
    </dgm:pt>
    <dgm:pt modelId="{3FC42402-8A8C-4EB3-B5E0-509869952A2A}" type="parTrans" cxnId="{0078C307-4839-48C2-A7DB-9426FF8F8CA7}">
      <dgm:prSet/>
      <dgm:spPr/>
      <dgm:t>
        <a:bodyPr/>
        <a:lstStyle/>
        <a:p>
          <a:endParaRPr lang="en-US"/>
        </a:p>
      </dgm:t>
    </dgm:pt>
    <dgm:pt modelId="{92C54562-DA4F-4C32-96E9-7DCA306CE0A1}" type="sibTrans" cxnId="{0078C307-4839-48C2-A7DB-9426FF8F8CA7}">
      <dgm:prSet/>
      <dgm:spPr/>
      <dgm:t>
        <a:bodyPr/>
        <a:lstStyle/>
        <a:p>
          <a:endParaRPr lang="en-US"/>
        </a:p>
      </dgm:t>
    </dgm:pt>
    <dgm:pt modelId="{2FDD7E47-F3B4-49D7-BECE-857377088BBE}" type="pres">
      <dgm:prSet presAssocID="{E83516E9-E7AA-48CC-8E4B-7B21CC39D67D}" presName="linear" presStyleCnt="0">
        <dgm:presLayoutVars>
          <dgm:animLvl val="lvl"/>
          <dgm:resizeHandles val="exact"/>
        </dgm:presLayoutVars>
      </dgm:prSet>
      <dgm:spPr/>
    </dgm:pt>
    <dgm:pt modelId="{59626745-B8A5-40B5-B3E1-D5D7C995710D}" type="pres">
      <dgm:prSet presAssocID="{EB025338-726C-4F68-9AED-5ACE225E695E}" presName="parentText" presStyleLbl="node1" presStyleIdx="0" presStyleCnt="2" custScaleY="65627">
        <dgm:presLayoutVars>
          <dgm:chMax val="0"/>
          <dgm:bulletEnabled val="1"/>
        </dgm:presLayoutVars>
      </dgm:prSet>
      <dgm:spPr/>
    </dgm:pt>
    <dgm:pt modelId="{0018D717-53FA-47D2-AA76-B8899194914E}" type="pres">
      <dgm:prSet presAssocID="{22F94225-2D2A-4E04-869D-176B1557C746}" presName="spacer" presStyleCnt="0"/>
      <dgm:spPr/>
    </dgm:pt>
    <dgm:pt modelId="{427E8B71-9F1C-4761-8EF1-55C019D6B2E3}" type="pres">
      <dgm:prSet presAssocID="{0098B3B5-EE47-4DC1-8581-08142E9619B4}" presName="parentText" presStyleLbl="node1" presStyleIdx="1" presStyleCnt="2" custLinFactY="6995" custLinFactNeighborX="388" custLinFactNeighborY="100000">
        <dgm:presLayoutVars>
          <dgm:chMax val="0"/>
          <dgm:bulletEnabled val="1"/>
        </dgm:presLayoutVars>
      </dgm:prSet>
      <dgm:spPr/>
    </dgm:pt>
  </dgm:ptLst>
  <dgm:cxnLst>
    <dgm:cxn modelId="{E54B6005-D8E1-4CE9-BBA2-222238D02173}" type="presOf" srcId="{E83516E9-E7AA-48CC-8E4B-7B21CC39D67D}" destId="{2FDD7E47-F3B4-49D7-BECE-857377088BBE}" srcOrd="0" destOrd="0" presId="urn:microsoft.com/office/officeart/2005/8/layout/vList2"/>
    <dgm:cxn modelId="{0078C307-4839-48C2-A7DB-9426FF8F8CA7}" srcId="{E83516E9-E7AA-48CC-8E4B-7B21CC39D67D}" destId="{0098B3B5-EE47-4DC1-8581-08142E9619B4}" srcOrd="1" destOrd="0" parTransId="{3FC42402-8A8C-4EB3-B5E0-509869952A2A}" sibTransId="{92C54562-DA4F-4C32-96E9-7DCA306CE0A1}"/>
    <dgm:cxn modelId="{A0E0136F-E4E3-4248-AECF-2477734FEC0F}" type="presOf" srcId="{0098B3B5-EE47-4DC1-8581-08142E9619B4}" destId="{427E8B71-9F1C-4761-8EF1-55C019D6B2E3}" srcOrd="0" destOrd="0" presId="urn:microsoft.com/office/officeart/2005/8/layout/vList2"/>
    <dgm:cxn modelId="{E4F94EE0-8F64-451E-A3EF-8E5EBC092A5C}" type="presOf" srcId="{EB025338-726C-4F68-9AED-5ACE225E695E}" destId="{59626745-B8A5-40B5-B3E1-D5D7C995710D}" srcOrd="0" destOrd="0" presId="urn:microsoft.com/office/officeart/2005/8/layout/vList2"/>
    <dgm:cxn modelId="{EE3FA7F9-CE91-4C28-A64E-1460CE2AA0E5}" srcId="{E83516E9-E7AA-48CC-8E4B-7B21CC39D67D}" destId="{EB025338-726C-4F68-9AED-5ACE225E695E}" srcOrd="0" destOrd="0" parTransId="{09C5C036-D77D-473A-8F8E-9E409074638D}" sibTransId="{22F94225-2D2A-4E04-869D-176B1557C746}"/>
    <dgm:cxn modelId="{33211D32-767B-4A69-A136-91783C5464B7}" type="presParOf" srcId="{2FDD7E47-F3B4-49D7-BECE-857377088BBE}" destId="{59626745-B8A5-40B5-B3E1-D5D7C995710D}" srcOrd="0" destOrd="0" presId="urn:microsoft.com/office/officeart/2005/8/layout/vList2"/>
    <dgm:cxn modelId="{21001EF1-3338-4C59-95AA-50FD1E23AF8B}" type="presParOf" srcId="{2FDD7E47-F3B4-49D7-BECE-857377088BBE}" destId="{0018D717-53FA-47D2-AA76-B8899194914E}" srcOrd="1" destOrd="0" presId="urn:microsoft.com/office/officeart/2005/8/layout/vList2"/>
    <dgm:cxn modelId="{58AF06CF-0CED-4C02-8BD5-F5BBBD53D666}" type="presParOf" srcId="{2FDD7E47-F3B4-49D7-BECE-857377088BBE}" destId="{427E8B71-9F1C-4761-8EF1-55C019D6B2E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07D78-EFDB-45F3-8FC7-46C79E84CF90}">
      <dsp:nvSpPr>
        <dsp:cNvPr id="0" name=""/>
        <dsp:cNvSpPr/>
      </dsp:nvSpPr>
      <dsp:spPr>
        <a:xfrm>
          <a:off x="134064" y="1958"/>
          <a:ext cx="5400687" cy="1292395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54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kern="1200" dirty="0"/>
            <a:t>CARDIS-</a:t>
          </a:r>
          <a:r>
            <a:rPr lang="en-US" sz="3600" kern="1200" dirty="0" err="1"/>
            <a:t>studien</a:t>
          </a:r>
          <a:endParaRPr lang="en-US" sz="3600" kern="1200" dirty="0"/>
        </a:p>
        <a:p>
          <a:pPr marL="0" lvl="0" indent="0" algn="ctr" defTabSz="1600200">
            <a:lnSpc>
              <a:spcPct val="8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800" kern="1200" dirty="0"/>
            <a:t> </a:t>
          </a:r>
          <a:r>
            <a:rPr lang="en-GB" sz="2000" b="1" kern="1200" dirty="0"/>
            <a:t>The CARDIS</a:t>
          </a:r>
          <a:r>
            <a:rPr lang="en-GB" sz="2000" kern="1200" dirty="0"/>
            <a:t> (</a:t>
          </a:r>
          <a:r>
            <a:rPr lang="en-GB" sz="2000" b="1" kern="1200" dirty="0"/>
            <a:t>C</a:t>
          </a:r>
          <a:r>
            <a:rPr lang="en-GB" sz="2000" kern="1200" dirty="0"/>
            <a:t>ardiac </a:t>
          </a:r>
          <a:r>
            <a:rPr lang="en-GB" sz="2000" b="1" kern="1200" dirty="0"/>
            <a:t>AR</a:t>
          </a:r>
          <a:r>
            <a:rPr lang="en-GB" sz="2000" b="0" kern="1200" dirty="0"/>
            <a:t>r</a:t>
          </a:r>
          <a:r>
            <a:rPr lang="en-GB" sz="2000" kern="1200" dirty="0"/>
            <a:t>est survivors </a:t>
          </a:r>
          <a:r>
            <a:rPr lang="en-GB" sz="2000" b="1" kern="1200" dirty="0"/>
            <a:t>DI</a:t>
          </a:r>
          <a:r>
            <a:rPr lang="en-GB" sz="2000" kern="1200" dirty="0"/>
            <a:t>gital </a:t>
          </a:r>
          <a:r>
            <a:rPr lang="en-GB" sz="2000" b="1" kern="1200" dirty="0"/>
            <a:t>S</a:t>
          </a:r>
          <a:r>
            <a:rPr lang="en-GB" sz="2000" kern="1200" dirty="0"/>
            <a:t>upport) </a:t>
          </a:r>
          <a:r>
            <a:rPr lang="en-US" sz="2000" b="1" kern="1200" dirty="0"/>
            <a:t>study</a:t>
          </a:r>
          <a:endParaRPr lang="en-US" sz="2000" kern="1200" dirty="0"/>
        </a:p>
      </dsp:txBody>
      <dsp:txXfrm>
        <a:off x="197154" y="65048"/>
        <a:ext cx="5274507" cy="1166215"/>
      </dsp:txXfrm>
    </dsp:sp>
    <dsp:sp modelId="{AA5E5E03-CB35-4D54-8EDE-0901C1FB7A66}">
      <dsp:nvSpPr>
        <dsp:cNvPr id="0" name=""/>
        <dsp:cNvSpPr/>
      </dsp:nvSpPr>
      <dsp:spPr>
        <a:xfrm>
          <a:off x="134064" y="1358973"/>
          <a:ext cx="5356622" cy="1292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Effekter av ett digitalt stödprogram för hjärtstoppsöverlevare</a:t>
          </a:r>
        </a:p>
      </dsp:txBody>
      <dsp:txXfrm>
        <a:off x="197154" y="1422063"/>
        <a:ext cx="5230442" cy="1166215"/>
      </dsp:txXfrm>
    </dsp:sp>
    <dsp:sp modelId="{42322C2E-7778-4EA5-A54A-BBA9555C9B25}">
      <dsp:nvSpPr>
        <dsp:cNvPr id="0" name=""/>
        <dsp:cNvSpPr/>
      </dsp:nvSpPr>
      <dsp:spPr>
        <a:xfrm>
          <a:off x="134064" y="2715988"/>
          <a:ext cx="5414434" cy="1292395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shade val="30000"/>
                <a:satMod val="115000"/>
              </a:schemeClr>
            </a:gs>
            <a:gs pos="50000">
              <a:schemeClr val="accent1">
                <a:hueOff val="0"/>
                <a:satOff val="0"/>
                <a:lumOff val="0"/>
                <a:shade val="675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shade val="100000"/>
                <a:satMod val="115000"/>
              </a:schemeClr>
            </a:gs>
          </a:gsLst>
          <a:lin ang="16200000" scaled="1"/>
          <a:tileRect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En randomiserad kontrollerad studie med processutvärdering </a:t>
          </a:r>
        </a:p>
      </dsp:txBody>
      <dsp:txXfrm>
        <a:off x="197154" y="2779078"/>
        <a:ext cx="5288254" cy="11662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26745-B8A5-40B5-B3E1-D5D7C995710D}">
      <dsp:nvSpPr>
        <dsp:cNvPr id="0" name=""/>
        <dsp:cNvSpPr/>
      </dsp:nvSpPr>
      <dsp:spPr>
        <a:xfrm>
          <a:off x="0" y="1091858"/>
          <a:ext cx="6775189" cy="14166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ts val="3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Hjärtstoppsuppföljningen i Sverige är ojämlik, med stora variationer mellan regioner och sjukhus, riktlinjerna inte efterföljs inte alltid. </a:t>
          </a:r>
        </a:p>
      </dsp:txBody>
      <dsp:txXfrm>
        <a:off x="69155" y="1161013"/>
        <a:ext cx="6636879" cy="1278347"/>
      </dsp:txXfrm>
    </dsp:sp>
    <dsp:sp modelId="{427E8B71-9F1C-4761-8EF1-55C019D6B2E3}">
      <dsp:nvSpPr>
        <dsp:cNvPr id="0" name=""/>
        <dsp:cNvSpPr/>
      </dsp:nvSpPr>
      <dsp:spPr>
        <a:xfrm>
          <a:off x="0" y="3028153"/>
          <a:ext cx="6775189" cy="21586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ts val="3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Ett digitalt stödprogram kan bidra med ökad tillgänglighet till evidensbaserad kunskap, samt erbjuda strategier för självhantering av fysiska och emotionella konsekvenser efter hjärtstopp.</a:t>
          </a:r>
        </a:p>
      </dsp:txBody>
      <dsp:txXfrm>
        <a:off x="105377" y="3133530"/>
        <a:ext cx="6564435" cy="1947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D1ACB-51ED-4B06-82A7-55DCD32B3A39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5E9FD-3189-40C2-8FD2-254DE860BD1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540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5E9FD-3189-40C2-8FD2-254DE860BD19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152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E4B72-8EF0-870D-6000-E0BD511AA8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0D472161-EE1B-CA39-48AB-0EB9D5B02E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DF982EC-4628-55D3-DF86-82C712190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2666AAB-91A6-B177-1F85-C3C9814941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5E9FD-3189-40C2-8FD2-254DE860BD1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343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DBC4FA-91C7-1832-63A8-DA2916E8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9A70DA2-F6C4-AEBF-00A8-12F411BCDF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AE2627-1E6B-61D0-18E5-03B707DCC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5D297E-D74F-FE4F-B437-EB8A9E03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31B1CB2-42E7-5BFB-7727-7519434C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18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057CC3-457D-0A4C-3017-CC1B7C953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20E3089-B8F8-D9FF-C647-B844B8EB3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0BA38D-85D4-5205-9F2F-2EB30810E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522EDD-0DCD-0774-F4A5-ECE60407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461C62-3AD9-78A0-C279-C0AB7D753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362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00345234-2BBE-69F7-1DE6-6DC5C08E1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638E3AD-40EA-E474-57FA-478474ECF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7086F6-A66F-A704-FFAF-9DECC4AB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1B9BE2-48EA-2C27-1F49-16AD7C41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C8AF9C-1E72-80D7-6796-E7F1ECC0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65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405944-9472-C6B4-455E-AAA1D3DE3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1B12AC-68CC-F9FE-E519-DC65172A8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B7E266-B8CE-9D39-4303-FAE2B2C13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A21F58-BF20-2347-A0F3-AE6F8E8A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F12EF0-CEB5-7E37-8A12-CB16D9E7C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3104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327FB-BC08-238B-B210-51F410C8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55C58A-32D0-F389-AE77-51E8C91EC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C1A7E7B-9DF6-E2C1-77D9-190DFCE6D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C8BD4C0-B5F6-1237-788E-5F86BEF83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4DA97CD-5AAC-2E2F-7291-6C12B219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4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2B2A38-8006-6519-B50D-071DD5AA1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142110-C176-C505-C8EB-0FD41BC89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B6A0539-60E2-FBE9-859E-CF66942B7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1139138-1534-5C23-9151-255641E8C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D29623D-8E58-5CF4-DB5D-2DAD947F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564E377-CE44-42EC-1A16-D08FE355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159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568B45-A291-1959-CB74-0EFB03157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59E3E0-6722-9C9A-C68F-D437AE064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D276185-3E3B-5507-3A65-B3850601F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724102F-1FF7-0C1B-494A-61D4886DFD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017CB31-0B24-D47C-E4EA-E7D7EC21BE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B2AEC33-45BE-5363-E392-D6FF21E7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D8B0F100-1151-9EDE-8A4B-8DA1EEC7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6292E61-9034-F5EB-1D9A-F03A1A85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378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F94906-51FD-FFB9-0DEE-CED9EA2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0E66F55-DB46-2000-DC3F-CA6F42900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153058F-5AB2-A881-CA64-09FEA042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0F42FE6-5813-7E69-91EC-CAA50891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191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F4853C7-BE2D-E06B-A1AA-C606A057F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447B667-6866-BF5A-F19C-D17525DE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FF661B7-4752-9BCC-C84A-4113B657E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61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EBFA7A-ED29-63DA-1858-73BA113F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C72F85-92A0-5EE0-8833-90A251603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AB2015-4D59-76B6-3331-ACD0E566F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66F389-E2D4-AAB5-9C53-7F01635F1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5E8E6F2-4944-173E-F682-3B4A6DAB3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8805867-F951-78E7-721C-E18100DF3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1547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679118-9410-E66A-4F5E-2D2CF6147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4ABADD2-AED0-0325-8C59-6DA257B60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F97F5B-C299-C48C-527C-43B03E097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34FB043-40F6-48F8-5C4F-8DDA9E265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6934A27-B69C-ADFE-350C-E8BC5B7D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B297722-C149-D2E4-D42A-9DDF2648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979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A3E21B6-030A-A97A-D05F-9581F206E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8F43D3-C63E-E63F-337A-8BE0482AD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0F071C3-396A-869D-B185-2CCC1F1C6A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91B6ED-BB9B-4FB4-BD90-E483CCC9A59B}" type="datetimeFigureOut">
              <a:rPr lang="sv-SE" smtClean="0"/>
              <a:t>2025-12-19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F3B61FA-F369-01D0-1375-B7C7C932B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AEC6016-00CC-1123-62CF-494B009B7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D9D163-F840-4FAC-A035-876E99B0C8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157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ontakt@hjartstoppsoverlevare.se" TargetMode="External"/><Relationship Id="rId7" Type="http://schemas.openxmlformats.org/officeDocument/2006/relationships/image" Target="../media/image17.png"/><Relationship Id="rId2" Type="http://schemas.openxmlformats.org/officeDocument/2006/relationships/hyperlink" Target="mailto:annette.waldemar@liu.s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hyperlink" Target="mailto:ingela.thylen@liu.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jartstoppsoverlevare.se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7E2EB93-BDE5-664F-271D-7A9E318CC978}"/>
              </a:ext>
            </a:extLst>
          </p:cNvPr>
          <p:cNvGrpSpPr/>
          <p:nvPr/>
        </p:nvGrpSpPr>
        <p:grpSpPr>
          <a:xfrm>
            <a:off x="792405" y="768151"/>
            <a:ext cx="4127068" cy="4366612"/>
            <a:chOff x="5001104" y="1820669"/>
            <a:chExt cx="1704159" cy="1802173"/>
          </a:xfrm>
        </p:grpSpPr>
        <p:grpSp>
          <p:nvGrpSpPr>
            <p:cNvPr id="21" name="Grupp 20">
              <a:extLst>
                <a:ext uri="{FF2B5EF4-FFF2-40B4-BE49-F238E27FC236}">
                  <a16:creationId xmlns:a16="http://schemas.microsoft.com/office/drawing/2014/main" id="{FA6B6A91-DF11-DECD-3A1F-BB1F9A529CFB}"/>
                </a:ext>
              </a:extLst>
            </p:cNvPr>
            <p:cNvGrpSpPr/>
            <p:nvPr/>
          </p:nvGrpSpPr>
          <p:grpSpPr>
            <a:xfrm>
              <a:off x="5001104" y="1820669"/>
              <a:ext cx="1694180" cy="1342458"/>
              <a:chOff x="1697465" y="2013537"/>
              <a:chExt cx="1694180" cy="1302730"/>
            </a:xfrm>
          </p:grpSpPr>
          <p:sp>
            <p:nvSpPr>
              <p:cNvPr id="17" name="Textruta 2">
                <a:extLst>
                  <a:ext uri="{FF2B5EF4-FFF2-40B4-BE49-F238E27FC236}">
                    <a16:creationId xmlns:a16="http://schemas.microsoft.com/office/drawing/2014/main" id="{CE569825-65CA-6CE7-A148-DA559F4CFB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7465" y="2013537"/>
                <a:ext cx="1694180" cy="59880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 defTabSz="1289304">
                  <a:spcAft>
                    <a:spcPts val="600"/>
                  </a:spcAft>
                </a:pPr>
                <a:r>
                  <a:rPr lang="en-GB" sz="2679" b="1" kern="1200" dirty="0">
                    <a:solidFill>
                      <a:srgbClr val="FF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C</a:t>
                </a:r>
                <a:r>
                  <a:rPr lang="en-GB" sz="2679" kern="1200" dirty="0">
                    <a:solidFill>
                      <a:srgbClr val="FF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ardiac </a:t>
                </a:r>
                <a:r>
                  <a:rPr lang="en-GB" sz="2679" b="1" kern="1200" dirty="0">
                    <a:solidFill>
                      <a:srgbClr val="FF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AR</a:t>
                </a:r>
                <a:r>
                  <a:rPr lang="en-GB" sz="2679" kern="1200" dirty="0">
                    <a:solidFill>
                      <a:srgbClr val="FF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rest </a:t>
                </a:r>
                <a:r>
                  <a:rPr lang="en-GB" sz="2679" dirty="0">
                    <a:solidFill>
                      <a:srgbClr val="FF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s</a:t>
                </a:r>
                <a:r>
                  <a:rPr lang="en-GB" sz="2679" kern="1200" dirty="0">
                    <a:solidFill>
                      <a:srgbClr val="FF0000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urvivors </a:t>
                </a:r>
                <a:endParaRPr lang="sv-SE" sz="2679" kern="1200" dirty="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endParaRPr>
              </a:p>
              <a:p>
                <a:pPr algn="ctr" defTabSz="1289304">
                  <a:spcAft>
                    <a:spcPts val="600"/>
                  </a:spcAft>
                </a:pPr>
                <a:r>
                  <a:rPr lang="sv-SE" sz="3525" b="1" kern="1200" dirty="0">
                    <a:solidFill>
                      <a:srgbClr val="2E75B6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DI</a:t>
                </a:r>
                <a:r>
                  <a:rPr lang="sv-SE" sz="3525" kern="1200" dirty="0">
                    <a:solidFill>
                      <a:srgbClr val="2E75B6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GITAL </a:t>
                </a:r>
                <a:r>
                  <a:rPr lang="sv-SE" sz="3525" b="1" kern="1200" dirty="0">
                    <a:solidFill>
                      <a:srgbClr val="2E75B6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S</a:t>
                </a:r>
                <a:r>
                  <a:rPr lang="sv-SE" sz="3525" kern="1200" dirty="0">
                    <a:solidFill>
                      <a:srgbClr val="2E75B6"/>
                    </a:solidFill>
                    <a:latin typeface="Calibri" panose="020F0502020204030204" pitchFamily="34" charset="0"/>
                    <a:ea typeface="+mn-ea"/>
                    <a:cs typeface="Times New Roman" panose="02020603050405020304" pitchFamily="18" charset="0"/>
                  </a:rPr>
                  <a:t>UPPORT</a:t>
                </a:r>
                <a:endParaRPr lang="sv-SE" sz="2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8" name="Grupp 17">
                <a:extLst>
                  <a:ext uri="{FF2B5EF4-FFF2-40B4-BE49-F238E27FC236}">
                    <a16:creationId xmlns:a16="http://schemas.microsoft.com/office/drawing/2014/main" id="{CF8A7D0E-7455-75CE-5AA6-27335EA976FD}"/>
                  </a:ext>
                </a:extLst>
              </p:cNvPr>
              <p:cNvGrpSpPr/>
              <p:nvPr/>
            </p:nvGrpSpPr>
            <p:grpSpPr>
              <a:xfrm>
                <a:off x="1886972" y="2648596"/>
                <a:ext cx="1108790" cy="667671"/>
                <a:chOff x="47766" y="126111"/>
                <a:chExt cx="1108790" cy="667981"/>
              </a:xfrm>
            </p:grpSpPr>
            <p:pic>
              <p:nvPicPr>
                <p:cNvPr id="19" name="Bildobjekt 18" descr="En bild som visar Grafik, clipart, logotyp, symbol&#10;&#10;AI-genererat innehåll kan vara felaktigt.">
                  <a:extLst>
                    <a:ext uri="{FF2B5EF4-FFF2-40B4-BE49-F238E27FC236}">
                      <a16:creationId xmlns:a16="http://schemas.microsoft.com/office/drawing/2014/main" id="{78997801-D09A-F79E-9CFF-881957A0A9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0815" y="395333"/>
                  <a:ext cx="398758" cy="39875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0" name="Bildobjekt 19" descr="En bild som visar Grafik, Teckensnitt, grafisk design, design&#10;&#10;AI-genererat innehåll kan vara felaktigt.">
                  <a:extLst>
                    <a:ext uri="{FF2B5EF4-FFF2-40B4-BE49-F238E27FC236}">
                      <a16:creationId xmlns:a16="http://schemas.microsoft.com/office/drawing/2014/main" id="{7576DF87-6D62-F324-4C07-AF62E9BBAF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766" y="126111"/>
                  <a:ext cx="1108790" cy="465903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2" name="Textruta 2">
              <a:extLst>
                <a:ext uri="{FF2B5EF4-FFF2-40B4-BE49-F238E27FC236}">
                  <a16:creationId xmlns:a16="http://schemas.microsoft.com/office/drawing/2014/main" id="{2FE2098D-0189-8E0F-4FB0-0DCF6E633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1083" y="3237847"/>
              <a:ext cx="1694180" cy="38499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 defTabSz="1289304">
                <a:spcAft>
                  <a:spcPts val="600"/>
                </a:spcAft>
              </a:pPr>
              <a:r>
                <a:rPr lang="en-GB" sz="3948" kern="1200" dirty="0">
                  <a:solidFill>
                    <a:srgbClr val="FF0000"/>
                  </a:solidFill>
                  <a:latin typeface="Calibri" panose="020F0502020204030204" pitchFamily="34" charset="0"/>
                  <a:ea typeface="+mn-ea"/>
                  <a:cs typeface="Times New Roman" panose="02020603050405020304" pitchFamily="18" charset="0"/>
                </a:rPr>
                <a:t>The CARDIS study</a:t>
              </a:r>
              <a:endParaRPr lang="sv-S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2" name="textruta 3">
            <a:extLst>
              <a:ext uri="{FF2B5EF4-FFF2-40B4-BE49-F238E27FC236}">
                <a16:creationId xmlns:a16="http://schemas.microsoft.com/office/drawing/2014/main" id="{BE5E6BB9-D57F-8D29-F9AA-A2E01385B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6054457"/>
              </p:ext>
            </p:extLst>
          </p:nvPr>
        </p:nvGraphicFramePr>
        <p:xfrm>
          <a:off x="5854040" y="1124466"/>
          <a:ext cx="5682563" cy="40103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665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9CF175-A71A-08E0-7E88-7085B7A8A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471" y="672641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sv-SE" sz="4000" dirty="0">
                <a:solidFill>
                  <a:srgbClr val="FFFFFF"/>
                </a:solidFill>
              </a:rPr>
              <a:t>Studiedesign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7198D8E-CED5-25A4-68D0-6F8F746D7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929" y="511383"/>
            <a:ext cx="2355718" cy="189681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C753C15-0AAD-37D2-CD57-32A54CB96200}"/>
              </a:ext>
            </a:extLst>
          </p:cNvPr>
          <p:cNvSpPr txBox="1"/>
          <p:nvPr/>
        </p:nvSpPr>
        <p:spPr>
          <a:xfrm>
            <a:off x="3192449" y="-30418"/>
            <a:ext cx="978340" cy="68985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pic>
        <p:nvPicPr>
          <p:cNvPr id="7" name="Diagram 1">
            <a:extLst>
              <a:ext uri="{FF2B5EF4-FFF2-40B4-BE49-F238E27FC236}">
                <a16:creationId xmlns:a16="http://schemas.microsoft.com/office/drawing/2014/main" id="{DD205240-4B2B-FE20-A430-96D8B1195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057" y="3189067"/>
            <a:ext cx="8722729" cy="174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65C84974-15A8-E1BA-1F1C-735E9BC3B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295" y="-845089"/>
            <a:ext cx="8299329" cy="5546047"/>
          </a:xfrm>
        </p:spPr>
        <p:txBody>
          <a:bodyPr anchor="ctr">
            <a:normAutofit/>
          </a:bodyPr>
          <a:lstStyle/>
          <a:p>
            <a:pPr>
              <a:spcAft>
                <a:spcPts val="1200"/>
              </a:spcAft>
            </a:pPr>
            <a:r>
              <a:rPr lang="sv-SE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Patienten får vid tre tillfällen, vid studiens början och efter 3 &amp; 6 månader, fylla i en webbaserat enkät om hälsa och välbefinnande. </a:t>
            </a:r>
          </a:p>
          <a:p>
            <a:pPr>
              <a:spcAft>
                <a:spcPts val="1200"/>
              </a:spcAft>
            </a:pPr>
            <a:r>
              <a:rPr lang="sv-SE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Enkäten innehåller drygt 100 frågor och beräknas ta cirka 30 minuter att besvara. </a:t>
            </a:r>
          </a:p>
          <a:p>
            <a:r>
              <a:rPr lang="sv-SE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Patienten lottas till: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interventionsgrupp som får tillgång till programmet i 3 månader eller till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v-SE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kontrollgrupp som får tillgång till ordinarie informationsmaterial och stöd från sjukvården. </a:t>
            </a:r>
          </a:p>
          <a:p>
            <a:endParaRPr lang="sv-SE" sz="200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30831932-8B28-0A06-6905-094278475B5D}"/>
              </a:ext>
            </a:extLst>
          </p:cNvPr>
          <p:cNvSpPr txBox="1"/>
          <p:nvPr/>
        </p:nvSpPr>
        <p:spPr>
          <a:xfrm>
            <a:off x="4037826" y="5222881"/>
            <a:ext cx="73644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 som lottas till kontrollgruppen kommer efter 6 månader också erbjudas tillgång till det webbaserade stödprogrammet. </a:t>
            </a:r>
          </a:p>
        </p:txBody>
      </p:sp>
    </p:spTree>
    <p:extLst>
      <p:ext uri="{BB962C8B-B14F-4D97-AF65-F5344CB8AC3E}">
        <p14:creationId xmlns:p14="http://schemas.microsoft.com/office/powerpoint/2010/main" val="311058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392534-A6EC-70FD-6618-744369026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7F2CC36-DC3C-DC44-6126-D83960CF1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200" y="707754"/>
            <a:ext cx="2314789" cy="3387497"/>
          </a:xfrm>
        </p:spPr>
        <p:txBody>
          <a:bodyPr anchor="b">
            <a:normAutofit/>
          </a:bodyPr>
          <a:lstStyle/>
          <a:p>
            <a:pPr algn="ctr"/>
            <a:r>
              <a:rPr lang="sv-SE" sz="3400" dirty="0">
                <a:solidFill>
                  <a:srgbClr val="FFFFFF"/>
                </a:solidFill>
              </a:rPr>
              <a:t>Vad innebär det att delta i projektet?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BE704D7-7397-6131-8805-7A0227FC4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62" y="417419"/>
            <a:ext cx="2020116" cy="1626587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AAF81E9C-DFC4-3627-74E6-490EB377902B}"/>
              </a:ext>
            </a:extLst>
          </p:cNvPr>
          <p:cNvSpPr txBox="1"/>
          <p:nvPr/>
        </p:nvSpPr>
        <p:spPr>
          <a:xfrm>
            <a:off x="3044952" y="10138"/>
            <a:ext cx="1184605" cy="685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2" name="Platshållare för innehåll 3">
            <a:extLst>
              <a:ext uri="{FF2B5EF4-FFF2-40B4-BE49-F238E27FC236}">
                <a16:creationId xmlns:a16="http://schemas.microsoft.com/office/drawing/2014/main" id="{B3EC36AB-CC58-F7B6-D16C-849080078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848" y="591156"/>
            <a:ext cx="8575201" cy="5949916"/>
          </a:xfrm>
        </p:spPr>
        <p:txBody>
          <a:bodyPr anchor="ctr">
            <a:normAutofit/>
          </a:bodyPr>
          <a:lstStyle/>
          <a:p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Studieteamet kommer ut till all kliniker som vill delta i studien och hjälper till med uppstart av hjärtstoppsuppföljning där det inte finns. </a:t>
            </a:r>
          </a:p>
          <a:p>
            <a:endParaRPr lang="sv-SE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sv-SE" sz="2000">
                <a:solidFill>
                  <a:schemeClr val="tx2">
                    <a:lumMod val="90000"/>
                    <a:lumOff val="10000"/>
                  </a:schemeClr>
                </a:solidFill>
              </a:rPr>
              <a:t>Vid hjärtstoppsuppföljningen </a:t>
            </a:r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tillfrågas patienter på första besöket som bör vara inom ca en månad om de är intresserade av att delta. </a:t>
            </a:r>
          </a:p>
          <a:p>
            <a:pPr marL="0" indent="0">
              <a:buNone/>
            </a:pPr>
            <a:endParaRPr lang="sv-SE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När patienten tillfrågats om intresse skriver ni in patienten i en loggbok. </a:t>
            </a:r>
          </a:p>
          <a:p>
            <a:endParaRPr lang="sv-SE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Ni delar ut skriftlig information om studien. </a:t>
            </a:r>
          </a:p>
          <a:p>
            <a:endParaRPr lang="sv-SE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Sedan kontaktar ni forskargruppen och uppger patientens kontaktuppgifter.</a:t>
            </a:r>
          </a:p>
          <a:p>
            <a:endParaRPr lang="sv-SE" sz="20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r>
              <a:rPr lang="sv-SE" sz="2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Någon ur forskargruppen kontaktar sedan patienten och gör därefter all uppföljning så studien ska inte belasta klinikens sjuksköterskor.</a:t>
            </a:r>
          </a:p>
          <a:p>
            <a:endParaRPr lang="sv-SE" sz="1100" dirty="0"/>
          </a:p>
          <a:p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72562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615F8B-E5A9-371F-E510-845659D60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047" y="584627"/>
            <a:ext cx="8806966" cy="1325563"/>
          </a:xfrm>
        </p:spPr>
        <p:txBody>
          <a:bodyPr/>
          <a:lstStyle/>
          <a:p>
            <a:r>
              <a:rPr lang="sv-SE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Kontakta oss gärna!</a:t>
            </a:r>
            <a:br>
              <a:rPr lang="sv-SE" dirty="0"/>
            </a:br>
            <a:endParaRPr lang="sv-SE" dirty="0"/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65ED442B-9978-44AA-959F-D8A7DB1436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748471"/>
              </p:ext>
            </p:extLst>
          </p:nvPr>
        </p:nvGraphicFramePr>
        <p:xfrm>
          <a:off x="1702208" y="1774562"/>
          <a:ext cx="8806966" cy="4647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3959">
                  <a:extLst>
                    <a:ext uri="{9D8B030D-6E8A-4147-A177-3AD203B41FA5}">
                      <a16:colId xmlns:a16="http://schemas.microsoft.com/office/drawing/2014/main" val="864881891"/>
                    </a:ext>
                  </a:extLst>
                </a:gridCol>
                <a:gridCol w="6503007">
                  <a:extLst>
                    <a:ext uri="{9D8B030D-6E8A-4147-A177-3AD203B41FA5}">
                      <a16:colId xmlns:a16="http://schemas.microsoft.com/office/drawing/2014/main" val="4200451852"/>
                    </a:ext>
                  </a:extLst>
                </a:gridCol>
              </a:tblGrid>
              <a:tr h="20983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sv-SE" sz="12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sv-SE" sz="1600" b="1" dirty="0">
                          <a:effectLst/>
                        </a:rPr>
                        <a:t>Annette Waldemar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600" dirty="0">
                          <a:effectLst/>
                        </a:rPr>
                        <a:t>Specialistsjuksköterska, medicine doktor, forskningskoordinator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600" dirty="0">
                          <a:effectLst/>
                        </a:rPr>
                        <a:t>Institutionen för hälsa, medicin och vård, Linköpings Universitet 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600" dirty="0">
                          <a:effectLst/>
                        </a:rPr>
                        <a:t>Kardiologiska kliniken, Vrinnevisjukhuset, Norrköping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dirty="0">
                          <a:effectLst/>
                        </a:rPr>
                        <a:t>E-post: </a:t>
                      </a:r>
                      <a:r>
                        <a:rPr lang="en-US" sz="1600" u="sng" dirty="0">
                          <a:effectLst/>
                          <a:hlinkClick r:id="rId2"/>
                        </a:rPr>
                        <a:t>annette.waldemar@liu.se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u="sng" dirty="0">
                          <a:effectLst/>
                          <a:hlinkClick r:id="rId3"/>
                        </a:rPr>
                        <a:t>kontakt@hjartstoppsoverlevare.se</a:t>
                      </a:r>
                      <a:r>
                        <a:rPr lang="sv-SE" sz="1600" dirty="0"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6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600" dirty="0">
                          <a:effectLst/>
                        </a:rPr>
                        <a:t>Tel.nr: 076-939 95 88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200" dirty="0">
                          <a:effectLst/>
                        </a:rPr>
                        <a:t> </a:t>
                      </a:r>
                      <a:endParaRPr lang="sv-SE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680359"/>
                  </a:ext>
                </a:extLst>
              </a:tr>
              <a:tr h="207728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sv-SE" sz="120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6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sv-SE" sz="1600" b="1" dirty="0">
                          <a:effectLst/>
                        </a:rPr>
                        <a:t>Ingela Thylén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600" dirty="0">
                          <a:effectLst/>
                        </a:rPr>
                        <a:t>Sjuksköterska, biträdande professor, projektansvarig forskare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600" dirty="0">
                          <a:effectLst/>
                        </a:rPr>
                        <a:t>Institutionen för hälsa, medicin och vård, Linköpings Universitet 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600" dirty="0">
                          <a:effectLst/>
                        </a:rPr>
                        <a:t>Kardiologiska kliniken, Universitetssjukhuset, Linköping 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v-SE" sz="1600" dirty="0">
                          <a:effectLst/>
                        </a:rPr>
                        <a:t>E-post: </a:t>
                      </a:r>
                      <a:r>
                        <a:rPr lang="sv-SE" sz="1600" u="sng" dirty="0">
                          <a:effectLst/>
                          <a:hlinkClick r:id="rId4"/>
                        </a:rPr>
                        <a:t>ingela.thylen@liu.se</a:t>
                      </a:r>
                      <a:r>
                        <a:rPr lang="sv-SE" sz="16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6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sv-SE" sz="1600" dirty="0">
                          <a:effectLst/>
                        </a:rPr>
                        <a:t>Tel.nr: 010-103 21 80</a:t>
                      </a:r>
                      <a:endParaRPr lang="sv-SE" sz="16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9103697"/>
                  </a:ext>
                </a:extLst>
              </a:tr>
            </a:tbl>
          </a:graphicData>
        </a:graphic>
      </p:graphicFrame>
      <p:pic>
        <p:nvPicPr>
          <p:cNvPr id="5121" name="Bildobjekt 3">
            <a:extLst>
              <a:ext uri="{FF2B5EF4-FFF2-40B4-BE49-F238E27FC236}">
                <a16:creationId xmlns:a16="http://schemas.microsoft.com/office/drawing/2014/main" id="{7B679AE5-057E-6876-1440-2112C3C38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03" y="4520796"/>
            <a:ext cx="1679684" cy="166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55BA70A-3F43-F362-1A71-219544FE7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2828" y="291745"/>
            <a:ext cx="1646264" cy="132556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B128C9F6-C8A1-C953-521B-88A8344B49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2910" y="338163"/>
            <a:ext cx="1646264" cy="1325563"/>
          </a:xfrm>
          <a:prstGeom prst="rect">
            <a:avLst/>
          </a:prstGeom>
        </p:spPr>
      </p:pic>
      <p:pic>
        <p:nvPicPr>
          <p:cNvPr id="5" name="Bildobjekt 4" descr="En bild som visar Människoansikte, person, leende, halsband&#10;&#10;AI-genererat innehåll kan vara felaktigt.">
            <a:extLst>
              <a:ext uri="{FF2B5EF4-FFF2-40B4-BE49-F238E27FC236}">
                <a16:creationId xmlns:a16="http://schemas.microsoft.com/office/drawing/2014/main" id="{C977431F-8E13-E45F-6B51-F8C3D8EF2F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826" y="2222841"/>
            <a:ext cx="1708238" cy="159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1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9F6F43A-3140-CE20-282E-7FF041FE9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7823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v-SE" sz="4000" dirty="0">
                <a:solidFill>
                  <a:srgbClr val="FFFFFF"/>
                </a:solidFill>
              </a:rPr>
              <a:t>Bakgrund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F34501-7B1D-CC05-E0EC-44681390F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511388"/>
            <a:ext cx="7443216" cy="5546047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Hjärtstopp kan leda till betydande kognitiva, fysiska, psykiska och sociala följder för den drabbade. </a:t>
            </a:r>
          </a:p>
          <a:p>
            <a:pPr>
              <a:spcBef>
                <a:spcPts val="0"/>
              </a:spcBef>
            </a:pPr>
            <a:endParaRPr lang="sv-SE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Ett stort antal patienter upplever långvarig nedsättning av sin dagliga funktion och försämrad livskvalitet.</a:t>
            </a:r>
          </a:p>
          <a:p>
            <a:pPr>
              <a:spcBef>
                <a:spcPts val="0"/>
              </a:spcBef>
            </a:pPr>
            <a:endParaRPr lang="sv-SE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Förutom fysiska begränsningar är psykiska problem som ångest, depression, sömnsvårigheter och posttraumatiskt stressyndrom vanliga och drabbar upp till var fjärde överlevande. </a:t>
            </a:r>
          </a:p>
          <a:p>
            <a:pPr>
              <a:spcBef>
                <a:spcPts val="0"/>
              </a:spcBef>
            </a:pPr>
            <a:endParaRPr lang="sv-SE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En betydande andel har någon grad av kognitiv funktionsnedsättning och många besväras av en uttalad trötthet.</a:t>
            </a:r>
          </a:p>
          <a:p>
            <a:pPr>
              <a:spcBef>
                <a:spcPts val="0"/>
              </a:spcBef>
            </a:pPr>
            <a:endParaRPr lang="sv-SE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Behovet av en strukturerad och mångsidig rehabilitering är stort för att förbättra livskvaliteten och möjliggöra återgång till arbete.</a:t>
            </a:r>
          </a:p>
          <a:p>
            <a:pPr>
              <a:spcBef>
                <a:spcPts val="0"/>
              </a:spcBef>
            </a:pPr>
            <a:endParaRPr lang="sv-SE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sv-SE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Genom att identifiera de långsiktiga behoven hos både överlevande och deras närstående, kan vård och rehabilitering anpassas och förbättras.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B93760-6263-FDA1-C797-509CA4107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36" y="491112"/>
            <a:ext cx="2254230" cy="191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86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Platshållare för innehåll 2">
            <a:extLst>
              <a:ext uri="{FF2B5EF4-FFF2-40B4-BE49-F238E27FC236}">
                <a16:creationId xmlns:a16="http://schemas.microsoft.com/office/drawing/2014/main" id="{628EEEC2-C315-93A9-F2A4-87E1169AD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285544"/>
              </p:ext>
            </p:extLst>
          </p:nvPr>
        </p:nvGraphicFramePr>
        <p:xfrm>
          <a:off x="4905054" y="201424"/>
          <a:ext cx="6775189" cy="594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Bildobjekt 6" descr="En bild som visar text, Teckensnitt, logotyp, Grafik&#10;&#10;AI-genererat innehåll kan vara felaktigt.">
            <a:extLst>
              <a:ext uri="{FF2B5EF4-FFF2-40B4-BE49-F238E27FC236}">
                <a16:creationId xmlns:a16="http://schemas.microsoft.com/office/drawing/2014/main" id="{357DBA12-D0E7-652A-DABF-64FAE4C2A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015" y="201424"/>
            <a:ext cx="1736792" cy="1487129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EB1B38FE-16DD-B74B-9705-9423EBA950B6}"/>
              </a:ext>
            </a:extLst>
          </p:cNvPr>
          <p:cNvSpPr txBox="1"/>
          <p:nvPr/>
        </p:nvSpPr>
        <p:spPr>
          <a:xfrm>
            <a:off x="327268" y="1973954"/>
            <a:ext cx="3383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>
                <a:solidFill>
                  <a:schemeClr val="bg1"/>
                </a:solidFill>
              </a:rPr>
              <a:t>Enligt rådande riktlinjer ska patienter och deras närstående erbjudas uppföljning 1-3 månader efter hjärtstopp.</a:t>
            </a:r>
          </a:p>
          <a:p>
            <a:pPr algn="ctr"/>
            <a:r>
              <a:rPr lang="sv-SE" sz="2000" dirty="0">
                <a:solidFill>
                  <a:schemeClr val="bg1"/>
                </a:solidFill>
              </a:rPr>
              <a:t>                      </a:t>
            </a:r>
          </a:p>
          <a:p>
            <a:pPr algn="ctr"/>
            <a:r>
              <a:rPr lang="sv-SE" sz="2000" dirty="0">
                <a:solidFill>
                  <a:schemeClr val="bg1"/>
                </a:solidFill>
              </a:rPr>
              <a:t>Bedömning ska göras av det fysiska och emotionella måendet och av kognitionen.</a:t>
            </a:r>
          </a:p>
          <a:p>
            <a:pPr algn="ctr"/>
            <a:endParaRPr lang="sv-SE" sz="2000" dirty="0">
              <a:solidFill>
                <a:schemeClr val="bg1"/>
              </a:solidFill>
            </a:endParaRPr>
          </a:p>
          <a:p>
            <a:pPr algn="ctr"/>
            <a:r>
              <a:rPr lang="sv-SE" sz="2000" dirty="0">
                <a:solidFill>
                  <a:schemeClr val="bg1"/>
                </a:solidFill>
              </a:rPr>
              <a:t>Stöd ska erbjudas i rehabiliteringen.</a:t>
            </a:r>
          </a:p>
        </p:txBody>
      </p:sp>
    </p:spTree>
    <p:extLst>
      <p:ext uri="{BB962C8B-B14F-4D97-AF65-F5344CB8AC3E}">
        <p14:creationId xmlns:p14="http://schemas.microsoft.com/office/powerpoint/2010/main" val="2051762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3A6395-F042-2C57-0F2E-13D68BA87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924" y="586836"/>
            <a:ext cx="9598152" cy="1325563"/>
          </a:xfrm>
        </p:spPr>
        <p:txBody>
          <a:bodyPr>
            <a:normAutofit/>
          </a:bodyPr>
          <a:lstStyle/>
          <a:p>
            <a:pPr algn="ctr"/>
            <a:r>
              <a:rPr lang="sv-SE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 </a:t>
            </a:r>
            <a:r>
              <a:rPr lang="sv-SE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ERC:s</a:t>
            </a:r>
            <a:r>
              <a:rPr lang="sv-SE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guidelines finns de nydesignade sista ringen som betonar vikten av återhämtning för att återställa livskvaliteten för den som överlevt hjärtstopp och deras närstående.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22AE2E4-F78A-07F2-B502-CD3155D4D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1667" y="2487846"/>
            <a:ext cx="9428666" cy="3520523"/>
          </a:xfrm>
          <a:prstGeom prst="rect">
            <a:avLst/>
          </a:prstGeom>
        </p:spPr>
      </p:pic>
      <p:sp>
        <p:nvSpPr>
          <p:cNvPr id="5" name="Flödesschema: Koppling 4">
            <a:extLst>
              <a:ext uri="{FF2B5EF4-FFF2-40B4-BE49-F238E27FC236}">
                <a16:creationId xmlns:a16="http://schemas.microsoft.com/office/drawing/2014/main" id="{CE527DBF-97A6-2395-0037-B6D30697E6C2}"/>
              </a:ext>
            </a:extLst>
          </p:cNvPr>
          <p:cNvSpPr/>
          <p:nvPr/>
        </p:nvSpPr>
        <p:spPr>
          <a:xfrm>
            <a:off x="7744968" y="2323254"/>
            <a:ext cx="3246120" cy="3181433"/>
          </a:xfrm>
          <a:prstGeom prst="flowChartConnector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038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5B3237-E842-84CA-EDF8-284A44E56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DC07B27-4E3C-4BCF-ABDB-6AA72857C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-1500"/>
            <a:ext cx="12191998" cy="6858000"/>
          </a:xfrm>
          <a:prstGeom prst="rect">
            <a:avLst/>
          </a:prstGeom>
          <a:gradFill>
            <a:gsLst>
              <a:gs pos="19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D11BE6-2A04-4DBB-842D-88602B5E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8536" y="12437"/>
            <a:ext cx="11713464" cy="6844063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20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A05E02A-9AA9-45EC-B87B-B46F043F3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9" y="2724072"/>
            <a:ext cx="12192008" cy="4114801"/>
          </a:xfrm>
          <a:prstGeom prst="rect">
            <a:avLst/>
          </a:prstGeom>
          <a:gradFill>
            <a:gsLst>
              <a:gs pos="30000">
                <a:schemeClr val="accent1">
                  <a:lumMod val="75000"/>
                  <a:alpha val="19000"/>
                </a:schemeClr>
              </a:gs>
              <a:gs pos="100000">
                <a:schemeClr val="accent1">
                  <a:alpha val="24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E91EDBA-E8E0-4575-8147-B70034521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09672" y="1716338"/>
            <a:ext cx="6858003" cy="3422328"/>
          </a:xfrm>
          <a:prstGeom prst="rect">
            <a:avLst/>
          </a:prstGeom>
          <a:gradFill>
            <a:gsLst>
              <a:gs pos="0">
                <a:schemeClr val="accent1">
                  <a:alpha val="52000"/>
                </a:schemeClr>
              </a:gs>
              <a:gs pos="76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A26FA64E-4BAB-5458-69B3-06DFFEF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777" y="220555"/>
            <a:ext cx="8430482" cy="116749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sv-SE" sz="2700" dirty="0">
                <a:solidFill>
                  <a:srgbClr val="FFFFFF"/>
                </a:solidFill>
              </a:rPr>
              <a:t>Stödprogrammet har utvecklats genom samskapande tillsammans med överlevande, forskargruppen och olika ämnesexperter.</a:t>
            </a:r>
            <a:br>
              <a:rPr lang="en-US" sz="2300" dirty="0">
                <a:solidFill>
                  <a:srgbClr val="FFFFFF"/>
                </a:solidFill>
              </a:rPr>
            </a:br>
            <a:endParaRPr lang="en-US" sz="2300" dirty="0">
              <a:solidFill>
                <a:srgbClr val="FFFFFF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FEE4473-A122-4E96-8C31-B4C5AAA27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123" y="2706446"/>
            <a:ext cx="12191997" cy="37119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92000">
                <a:schemeClr val="accent1">
                  <a:lumMod val="75000"/>
                  <a:alpha val="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5C73E1C7-1492-18C4-A20C-3D924F131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36" y="219432"/>
            <a:ext cx="1323234" cy="1121464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43025DFA-0956-845F-ADCC-A6220BC07AE6}"/>
              </a:ext>
            </a:extLst>
          </p:cNvPr>
          <p:cNvSpPr txBox="1"/>
          <p:nvPr/>
        </p:nvSpPr>
        <p:spPr>
          <a:xfrm>
            <a:off x="1259160" y="4333708"/>
            <a:ext cx="46709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Medverkande forskare</a:t>
            </a:r>
          </a:p>
        </p:txBody>
      </p:sp>
      <p:pic>
        <p:nvPicPr>
          <p:cNvPr id="19" name="Bildobjekt 18" descr="En bild som visar text, skärmbild, Teckensnitt, nummer&#10;&#10;AI-genererat innehåll kan vara felaktigt.">
            <a:extLst>
              <a:ext uri="{FF2B5EF4-FFF2-40B4-BE49-F238E27FC236}">
                <a16:creationId xmlns:a16="http://schemas.microsoft.com/office/drawing/2014/main" id="{10BD9690-D79E-03AE-E68B-B04E15B00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405" y="4333707"/>
            <a:ext cx="4864882" cy="2217035"/>
          </a:xfrm>
          <a:prstGeom prst="rect">
            <a:avLst/>
          </a:prstGeom>
        </p:spPr>
      </p:pic>
      <p:pic>
        <p:nvPicPr>
          <p:cNvPr id="21" name="Bildobjekt 20" descr="En bild som visar Människoansikte, leende, person, Panna&#10;&#10;AI-genererat innehåll kan vara felaktigt.">
            <a:extLst>
              <a:ext uri="{FF2B5EF4-FFF2-40B4-BE49-F238E27FC236}">
                <a16:creationId xmlns:a16="http://schemas.microsoft.com/office/drawing/2014/main" id="{52446066-8006-4404-E53A-84FCCA41A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286" y="4703044"/>
            <a:ext cx="4670933" cy="1847699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26BF0174-D711-AFCE-13C0-9B86BCEDAE32}"/>
              </a:ext>
            </a:extLst>
          </p:cNvPr>
          <p:cNvSpPr txBox="1"/>
          <p:nvPr/>
        </p:nvSpPr>
        <p:spPr>
          <a:xfrm>
            <a:off x="2363857" y="1432962"/>
            <a:ext cx="74642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400" b="1" dirty="0"/>
              <a:t>Forskargruppen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278EF6ED-23FE-224A-6692-31F977ED60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856" y="1830943"/>
            <a:ext cx="4496031" cy="2311519"/>
          </a:xfrm>
          <a:prstGeom prst="rect">
            <a:avLst/>
          </a:prstGeom>
        </p:spPr>
      </p:pic>
      <p:pic>
        <p:nvPicPr>
          <p:cNvPr id="28" name="Bildobjekt 27" descr="En bild som visar Människoansikte, glasögon, person, klädsel&#10;&#10;AI-genererat innehåll kan vara felaktigt.">
            <a:extLst>
              <a:ext uri="{FF2B5EF4-FFF2-40B4-BE49-F238E27FC236}">
                <a16:creationId xmlns:a16="http://schemas.microsoft.com/office/drawing/2014/main" id="{1C23C1FC-CBD6-A39D-86BB-9D67BA093D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1612" y="1826204"/>
            <a:ext cx="3076532" cy="23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06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4522FA6-8759-69B2-E63B-B60EDA59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93168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sv-SE" sz="4000" dirty="0">
                <a:solidFill>
                  <a:srgbClr val="FFFFFF"/>
                </a:solidFill>
              </a:rPr>
              <a:t>CARDIS-studien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E501B2-C173-71DA-D56D-EE311D7F7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988" y="511386"/>
            <a:ext cx="7010111" cy="6077950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sv-SE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 forskningsprojektet har vi utvecklat ett webbaserat stödprogram som komplement till sjukvårdens uppföljning, som testas i en RCT-studie. </a:t>
            </a:r>
          </a:p>
          <a:p>
            <a:pPr marL="0" indent="0">
              <a:lnSpc>
                <a:spcPct val="110000"/>
              </a:lnSpc>
              <a:buNone/>
            </a:pPr>
            <a:endParaRPr lang="sv-SE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sv-SE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Stödprogrammet har utformats tillsammans med hjärtstoppsöverlevare och medicinska experter och innehåller texter, föreläsningar, patient- och anhörigberättelser, filmer, bilder och länkar. Det innehåller även praktiska övningar och stöd för att reflektera över sin egen hälsa och återhämtning. </a:t>
            </a:r>
          </a:p>
          <a:p>
            <a:pPr>
              <a:lnSpc>
                <a:spcPct val="110000"/>
              </a:lnSpc>
            </a:pPr>
            <a:endParaRPr lang="sv-SE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sv-SE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Stödprogrammet inkluderar också ett chattforum lett av vårdpersonal.</a:t>
            </a:r>
          </a:p>
          <a:p>
            <a:endParaRPr lang="sv-SE" sz="1400" dirty="0"/>
          </a:p>
        </p:txBody>
      </p:sp>
      <p:pic>
        <p:nvPicPr>
          <p:cNvPr id="4" name="Platshållare för innehåll 3" descr="En bild som visar text, Teckensnitt, logotyp, clipart&#10;&#10;AI-genererat innehåll kan vara felaktigt.">
            <a:extLst>
              <a:ext uri="{FF2B5EF4-FFF2-40B4-BE49-F238E27FC236}">
                <a16:creationId xmlns:a16="http://schemas.microsoft.com/office/drawing/2014/main" id="{16AE5FC2-848C-F34A-52C2-5E4419F0E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25" y="550038"/>
            <a:ext cx="2222566" cy="18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5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059292F-63DC-EC2B-D925-0BA3FF55F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63" y="0"/>
            <a:ext cx="5739634" cy="3972233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4BEEFE1-4145-8E36-25FD-C810DBAD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43" y="4169747"/>
            <a:ext cx="4909457" cy="232901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2A47FDF-9151-B0ED-1371-B3369696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090" y="371534"/>
            <a:ext cx="5013978" cy="2760714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8E02C8DA-5354-DEA9-EA43-E12B238CBE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593" y="3132248"/>
            <a:ext cx="5013978" cy="1040637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748E188D-9C79-F31E-E85F-29669824B495}"/>
              </a:ext>
            </a:extLst>
          </p:cNvPr>
          <p:cNvSpPr txBox="1"/>
          <p:nvPr/>
        </p:nvSpPr>
        <p:spPr>
          <a:xfrm>
            <a:off x="6783593" y="4535424"/>
            <a:ext cx="4261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u="sng" dirty="0">
                <a:hlinkClick r:id="rId6"/>
              </a:rPr>
              <a:t>www.hjartstoppsoverlevare.se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047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AEDF99-7709-E919-768B-5EA4EB21C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sv-SE" sz="4000" dirty="0">
                <a:solidFill>
                  <a:srgbClr val="FFFFFF"/>
                </a:solidFill>
              </a:rPr>
              <a:t>RCT-studien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120C15-2E2C-4108-C870-3AC1B5BF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7689521" cy="5546047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 Syfte: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Utvärdera det digitala stödprogrammets effekter avseende allmänt välbefinnande, livskvalitet, kognition, livstillfredsställelse, ångest och depression, posttraumatisk stress, uttalad trötthet (fatigue) och sömn.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sv-SE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Primär hypotes:</a:t>
            </a:r>
            <a:br>
              <a:rPr lang="sv-SE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sv-SE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Tillgången till ett digitalt stödprogram – som komplement till sedvanlig vård – förbättrar signifikant det psykiska välbefinnandet jämfört med en kontrollgrupp.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sv-SE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2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Sekundär hypotes: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sv-SE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Tillgången till ett digitalt stödprogram – som komplement till sedvanlig vård – förbättrar signifikant livskvalitet, kognition, livstillfredsställelse, symtom på ångest och depression, posttraumatisk stress, fatigue och sömn jämfört med en kontrollgrupp </a:t>
            </a:r>
          </a:p>
          <a:p>
            <a:endParaRPr lang="sv-SE" sz="2400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D164B9B8-8EDA-C4AC-D335-232FB03DD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57" y="717791"/>
            <a:ext cx="2483095" cy="19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43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2D6BFC-D5EF-A9E5-E0D8-F2CA0981E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75" y="-457659"/>
            <a:ext cx="583833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rPr>
              <a:t>In- och exklusionskriterier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F6AAA1EB-3C90-D611-B2A8-2221C453E23C}"/>
              </a:ext>
            </a:extLst>
          </p:cNvPr>
          <p:cNvSpPr txBox="1"/>
          <p:nvPr/>
        </p:nvSpPr>
        <p:spPr>
          <a:xfrm>
            <a:off x="563875" y="1432629"/>
            <a:ext cx="6921150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Inklusionskriterier: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Deltagarna ska vara ≥ 18 </a:t>
            </a:r>
            <a:r>
              <a:rPr lang="en-US" sz="2200" dirty="0" err="1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år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, ha överlevt ett hjärtstopp för 1-3 månader sedan, samt ha tillgång till en mobil, surfplatta eller dator med internetuppkoppling.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>
                  <a:lumMod val="90000"/>
                  <a:lumOff val="10000"/>
                </a:schemeClr>
              </a:solidFill>
              <a:effectLst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b="1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Exklusionskriterier: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effectLst/>
              </a:rPr>
              <a:t>ristande språklig eller kognitiv förmåga att ta del av en digital intervention och besvara enkäter utformade på svenska, samt deltagande i annan studie som omfattar insamling av PROM-data.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4C6EA482-EC2D-6140-7382-9B1A1BCE61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50749" y="1997676"/>
            <a:ext cx="2837688" cy="240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30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798</Words>
  <Application>Microsoft Office PowerPoint</Application>
  <PresentationFormat>Bredbild</PresentationFormat>
  <Paragraphs>87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Wingdings</vt:lpstr>
      <vt:lpstr>Office-tema</vt:lpstr>
      <vt:lpstr>PowerPoint-presentation</vt:lpstr>
      <vt:lpstr>Bakgrund</vt:lpstr>
      <vt:lpstr>PowerPoint-presentation</vt:lpstr>
      <vt:lpstr>I ERC:s guidelines finns de nydesignade sista ringen som betonar vikten av återhämtning för att återställa livskvaliteten för den som överlevt hjärtstopp och deras närstående.</vt:lpstr>
      <vt:lpstr>Stödprogrammet har utvecklats genom samskapande tillsammans med överlevande, forskargruppen och olika ämnesexperter. </vt:lpstr>
      <vt:lpstr>CARDIS-studien</vt:lpstr>
      <vt:lpstr>PowerPoint-presentation</vt:lpstr>
      <vt:lpstr>RCT-studien </vt:lpstr>
      <vt:lpstr>In- och exklusionskriterier</vt:lpstr>
      <vt:lpstr>Studiedesign </vt:lpstr>
      <vt:lpstr>Vad innebär det att delta i projektet? </vt:lpstr>
      <vt:lpstr>Kontakta oss gärna!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Annette Waldemar</dc:creator>
  <cp:lastModifiedBy>Annette Waldemar</cp:lastModifiedBy>
  <cp:revision>2</cp:revision>
  <dcterms:created xsi:type="dcterms:W3CDTF">2025-11-27T08:58:18Z</dcterms:created>
  <dcterms:modified xsi:type="dcterms:W3CDTF">2025-12-19T08:16:14Z</dcterms:modified>
</cp:coreProperties>
</file>